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39"/>
  </p:notesMasterIdLst>
  <p:handoutMasterIdLst>
    <p:handoutMasterId r:id="rId40"/>
  </p:handoutMasterIdLst>
  <p:sldIdLst>
    <p:sldId id="377" r:id="rId6"/>
    <p:sldId id="496" r:id="rId7"/>
    <p:sldId id="455" r:id="rId8"/>
    <p:sldId id="456" r:id="rId9"/>
    <p:sldId id="457" r:id="rId10"/>
    <p:sldId id="458" r:id="rId11"/>
    <p:sldId id="461" r:id="rId12"/>
    <p:sldId id="463" r:id="rId13"/>
    <p:sldId id="462" r:id="rId14"/>
    <p:sldId id="465" r:id="rId15"/>
    <p:sldId id="494" r:id="rId16"/>
    <p:sldId id="472" r:id="rId17"/>
    <p:sldId id="473" r:id="rId18"/>
    <p:sldId id="474" r:id="rId19"/>
    <p:sldId id="475" r:id="rId20"/>
    <p:sldId id="476" r:id="rId21"/>
    <p:sldId id="477" r:id="rId22"/>
    <p:sldId id="478" r:id="rId23"/>
    <p:sldId id="479" r:id="rId24"/>
    <p:sldId id="480" r:id="rId25"/>
    <p:sldId id="481" r:id="rId26"/>
    <p:sldId id="495" r:id="rId27"/>
    <p:sldId id="486" r:id="rId28"/>
    <p:sldId id="487" r:id="rId29"/>
    <p:sldId id="488" r:id="rId30"/>
    <p:sldId id="489" r:id="rId31"/>
    <p:sldId id="490" r:id="rId32"/>
    <p:sldId id="491" r:id="rId33"/>
    <p:sldId id="492" r:id="rId34"/>
    <p:sldId id="483" r:id="rId35"/>
    <p:sldId id="484" r:id="rId36"/>
    <p:sldId id="485" r:id="rId37"/>
    <p:sldId id="482" r:id="rId38"/>
  </p:sldIdLst>
  <p:sldSz cx="9144000" cy="6858000" type="screen4x3"/>
  <p:notesSz cx="7315200" cy="9601200"/>
  <p:defaultTextStyle>
    <a:defPPr>
      <a:defRPr lang="en-US"/>
    </a:defPPr>
    <a:lvl1pPr algn="l" rtl="0" fontAlgn="base">
      <a:spcBef>
        <a:spcPct val="0"/>
      </a:spcBef>
      <a:spcAft>
        <a:spcPct val="0"/>
      </a:spcAft>
      <a:defRPr sz="1400"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sz="1400" kern="1200">
        <a:solidFill>
          <a:schemeClr val="tx1"/>
        </a:solidFill>
        <a:latin typeface="Arial" charset="0"/>
        <a:ea typeface="ＭＳ Ｐゴシック" pitchFamily="-111" charset="-128"/>
        <a:cs typeface="+mn-cs"/>
      </a:defRPr>
    </a:lvl2pPr>
    <a:lvl3pPr marL="914400" algn="l" rtl="0" fontAlgn="base">
      <a:spcBef>
        <a:spcPct val="0"/>
      </a:spcBef>
      <a:spcAft>
        <a:spcPct val="0"/>
      </a:spcAft>
      <a:defRPr sz="1400" kern="1200">
        <a:solidFill>
          <a:schemeClr val="tx1"/>
        </a:solidFill>
        <a:latin typeface="Arial" charset="0"/>
        <a:ea typeface="ＭＳ Ｐゴシック" pitchFamily="-111" charset="-128"/>
        <a:cs typeface="+mn-cs"/>
      </a:defRPr>
    </a:lvl3pPr>
    <a:lvl4pPr marL="1371600" algn="l" rtl="0" fontAlgn="base">
      <a:spcBef>
        <a:spcPct val="0"/>
      </a:spcBef>
      <a:spcAft>
        <a:spcPct val="0"/>
      </a:spcAft>
      <a:defRPr sz="1400" kern="1200">
        <a:solidFill>
          <a:schemeClr val="tx1"/>
        </a:solidFill>
        <a:latin typeface="Arial" charset="0"/>
        <a:ea typeface="ＭＳ Ｐゴシック" pitchFamily="-111" charset="-128"/>
        <a:cs typeface="+mn-cs"/>
      </a:defRPr>
    </a:lvl4pPr>
    <a:lvl5pPr marL="1828800" algn="l" rtl="0" fontAlgn="base">
      <a:spcBef>
        <a:spcPct val="0"/>
      </a:spcBef>
      <a:spcAft>
        <a:spcPct val="0"/>
      </a:spcAft>
      <a:defRPr sz="1400" kern="1200">
        <a:solidFill>
          <a:schemeClr val="tx1"/>
        </a:solidFill>
        <a:latin typeface="Arial" charset="0"/>
        <a:ea typeface="ＭＳ Ｐゴシック" pitchFamily="-111" charset="-128"/>
        <a:cs typeface="+mn-cs"/>
      </a:defRPr>
    </a:lvl5pPr>
    <a:lvl6pPr marL="2286000" algn="l" defTabSz="914400" rtl="0" eaLnBrk="1" latinLnBrk="0" hangingPunct="1">
      <a:defRPr sz="1400" kern="1200">
        <a:solidFill>
          <a:schemeClr val="tx1"/>
        </a:solidFill>
        <a:latin typeface="Arial" charset="0"/>
        <a:ea typeface="ＭＳ Ｐゴシック" pitchFamily="-111" charset="-128"/>
        <a:cs typeface="+mn-cs"/>
      </a:defRPr>
    </a:lvl6pPr>
    <a:lvl7pPr marL="2743200" algn="l" defTabSz="914400" rtl="0" eaLnBrk="1" latinLnBrk="0" hangingPunct="1">
      <a:defRPr sz="1400" kern="1200">
        <a:solidFill>
          <a:schemeClr val="tx1"/>
        </a:solidFill>
        <a:latin typeface="Arial" charset="0"/>
        <a:ea typeface="ＭＳ Ｐゴシック" pitchFamily="-111" charset="-128"/>
        <a:cs typeface="+mn-cs"/>
      </a:defRPr>
    </a:lvl7pPr>
    <a:lvl8pPr marL="3200400" algn="l" defTabSz="914400" rtl="0" eaLnBrk="1" latinLnBrk="0" hangingPunct="1">
      <a:defRPr sz="1400" kern="1200">
        <a:solidFill>
          <a:schemeClr val="tx1"/>
        </a:solidFill>
        <a:latin typeface="Arial" charset="0"/>
        <a:ea typeface="ＭＳ Ｐゴシック" pitchFamily="-111" charset="-128"/>
        <a:cs typeface="+mn-cs"/>
      </a:defRPr>
    </a:lvl8pPr>
    <a:lvl9pPr marL="3657600" algn="l" defTabSz="914400" rtl="0" eaLnBrk="1" latinLnBrk="0" hangingPunct="1">
      <a:defRPr sz="1400"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3300"/>
    <a:srgbClr val="808000"/>
    <a:srgbClr val="333399"/>
    <a:srgbClr val="E26100"/>
    <a:srgbClr val="FFFF66"/>
    <a:srgbClr val="FFCC66"/>
    <a:srgbClr val="CCCC00"/>
    <a:srgbClr val="3366FF"/>
    <a:srgbClr val="E261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86391" autoAdjust="0"/>
  </p:normalViewPr>
  <p:slideViewPr>
    <p:cSldViewPr>
      <p:cViewPr>
        <p:scale>
          <a:sx n="75" d="100"/>
          <a:sy n="75" d="100"/>
        </p:scale>
        <p:origin x="-8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130"/>
    </p:cViewPr>
  </p:sorterViewPr>
  <p:notesViewPr>
    <p:cSldViewPr>
      <p:cViewPr varScale="1">
        <p:scale>
          <a:sx n="54" d="100"/>
          <a:sy n="54" d="100"/>
        </p:scale>
        <p:origin x="-2508"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F3939-E00F-1349-B387-FAE926EBB646}"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1B2629D6-C721-E546-9BB8-B38ADBF8EE53}">
      <dgm:prSet phldrT="[Text]" custT="1"/>
      <dgm:spPr/>
      <dgm:t>
        <a:bodyPr/>
        <a:lstStyle/>
        <a:p>
          <a:r>
            <a:rPr lang="en-US" sz="1400" b="0" dirty="0">
              <a:latin typeface="Arial"/>
              <a:cs typeface="Arial"/>
            </a:rPr>
            <a:t>Cross-Cultural Effectiveness Skills</a:t>
          </a:r>
        </a:p>
      </dgm:t>
    </dgm:pt>
    <dgm:pt modelId="{5F360ABE-E360-F54B-BBA1-CD1ED96B6208}" type="parTrans" cxnId="{1E188419-F2A4-5F46-A4AE-8912AB783694}">
      <dgm:prSet/>
      <dgm:spPr/>
      <dgm:t>
        <a:bodyPr/>
        <a:lstStyle/>
        <a:p>
          <a:endParaRPr lang="en-US"/>
        </a:p>
      </dgm:t>
    </dgm:pt>
    <dgm:pt modelId="{9BAF93BE-9A4B-E94E-B1A9-26F46E085EEB}" type="sibTrans" cxnId="{1E188419-F2A4-5F46-A4AE-8912AB783694}">
      <dgm:prSet/>
      <dgm:spPr/>
      <dgm:t>
        <a:bodyPr/>
        <a:lstStyle/>
        <a:p>
          <a:endParaRPr lang="en-US" dirty="0"/>
        </a:p>
      </dgm:t>
    </dgm:pt>
    <dgm:pt modelId="{0F96A761-8F0F-F24D-81DE-25DB7704896D}">
      <dgm:prSet phldrT="[Text]"/>
      <dgm:spPr/>
      <dgm:t>
        <a:bodyPr/>
        <a:lstStyle/>
        <a:p>
          <a:r>
            <a:rPr lang="en-US" dirty="0">
              <a:latin typeface="Arial"/>
              <a:cs typeface="Arial"/>
            </a:rPr>
            <a:t>Cultural </a:t>
          </a:r>
        </a:p>
        <a:p>
          <a:r>
            <a:rPr lang="en-US" dirty="0">
              <a:latin typeface="Arial"/>
              <a:cs typeface="Arial"/>
            </a:rPr>
            <a:t>Self-Awareness</a:t>
          </a:r>
        </a:p>
      </dgm:t>
    </dgm:pt>
    <dgm:pt modelId="{E48B7A09-C9E8-F342-9DCC-68B0569B79F1}" type="parTrans" cxnId="{FF6153CC-4C8F-0741-9083-9FF1E49A9673}">
      <dgm:prSet/>
      <dgm:spPr/>
      <dgm:t>
        <a:bodyPr/>
        <a:lstStyle/>
        <a:p>
          <a:endParaRPr lang="en-US"/>
        </a:p>
      </dgm:t>
    </dgm:pt>
    <dgm:pt modelId="{1013D3E2-28AC-C346-899F-9FD63D146289}" type="sibTrans" cxnId="{FF6153CC-4C8F-0741-9083-9FF1E49A9673}">
      <dgm:prSet/>
      <dgm:spPr/>
      <dgm:t>
        <a:bodyPr/>
        <a:lstStyle/>
        <a:p>
          <a:endParaRPr lang="en-US" dirty="0"/>
        </a:p>
      </dgm:t>
    </dgm:pt>
    <dgm:pt modelId="{9B96DE3E-1F5E-C144-9D5E-A17A279C2561}">
      <dgm:prSet phldrT="[Text]"/>
      <dgm:spPr/>
      <dgm:t>
        <a:bodyPr/>
        <a:lstStyle/>
        <a:p>
          <a:r>
            <a:rPr lang="en-US" dirty="0">
              <a:latin typeface="Arial"/>
              <a:cs typeface="Arial"/>
            </a:rPr>
            <a:t>Cultural Intelligence</a:t>
          </a:r>
        </a:p>
      </dgm:t>
    </dgm:pt>
    <dgm:pt modelId="{7A5D7E84-61AA-5D44-8AF5-F9443D6B5746}" type="parTrans" cxnId="{447EC69E-9EB4-564C-B6FA-D7D837E6F3A0}">
      <dgm:prSet/>
      <dgm:spPr/>
      <dgm:t>
        <a:bodyPr/>
        <a:lstStyle/>
        <a:p>
          <a:endParaRPr lang="en-US"/>
        </a:p>
      </dgm:t>
    </dgm:pt>
    <dgm:pt modelId="{D2ECE366-C230-9542-B493-A6569D200738}" type="sibTrans" cxnId="{447EC69E-9EB4-564C-B6FA-D7D837E6F3A0}">
      <dgm:prSet/>
      <dgm:spPr/>
      <dgm:t>
        <a:bodyPr/>
        <a:lstStyle/>
        <a:p>
          <a:endParaRPr lang="en-US" dirty="0"/>
        </a:p>
      </dgm:t>
    </dgm:pt>
    <dgm:pt modelId="{DD0A1DBB-9D51-594B-A580-64D65FDD9624}">
      <dgm:prSet phldrT="[Text]"/>
      <dgm:spPr/>
      <dgm:t>
        <a:bodyPr/>
        <a:lstStyle/>
        <a:p>
          <a:r>
            <a:rPr lang="en-US" dirty="0">
              <a:latin typeface="Arial"/>
              <a:cs typeface="Arial"/>
            </a:rPr>
            <a:t>Countering Oppression through Inclusion</a:t>
          </a:r>
        </a:p>
      </dgm:t>
    </dgm:pt>
    <dgm:pt modelId="{BF454B55-0DD0-6546-BD02-6C29442FE405}" type="parTrans" cxnId="{57031D1F-0F26-E74A-A560-B9E7E3175032}">
      <dgm:prSet/>
      <dgm:spPr/>
      <dgm:t>
        <a:bodyPr/>
        <a:lstStyle/>
        <a:p>
          <a:endParaRPr lang="en-US"/>
        </a:p>
      </dgm:t>
    </dgm:pt>
    <dgm:pt modelId="{BDC7CDF4-B0FC-4343-BACB-4FA2F4CC2484}" type="sibTrans" cxnId="{57031D1F-0F26-E74A-A560-B9E7E3175032}">
      <dgm:prSet/>
      <dgm:spPr/>
      <dgm:t>
        <a:bodyPr/>
        <a:lstStyle/>
        <a:p>
          <a:endParaRPr lang="en-US" dirty="0"/>
        </a:p>
      </dgm:t>
    </dgm:pt>
    <dgm:pt modelId="{BDCAB0AC-D433-584C-B2D3-6D3D17F43305}" type="pres">
      <dgm:prSet presAssocID="{321F3939-E00F-1349-B387-FAE926EBB646}" presName="cycle" presStyleCnt="0">
        <dgm:presLayoutVars>
          <dgm:dir/>
          <dgm:resizeHandles val="exact"/>
        </dgm:presLayoutVars>
      </dgm:prSet>
      <dgm:spPr/>
      <dgm:t>
        <a:bodyPr/>
        <a:lstStyle/>
        <a:p>
          <a:endParaRPr lang="en-US"/>
        </a:p>
      </dgm:t>
    </dgm:pt>
    <dgm:pt modelId="{CF32210A-D50C-3D4D-80A5-76D830CF53C8}" type="pres">
      <dgm:prSet presAssocID="{1B2629D6-C721-E546-9BB8-B38ADBF8EE53}" presName="node" presStyleLbl="node1" presStyleIdx="0" presStyleCnt="4" custScaleX="100000" custRadScaleRad="109458" custRadScaleInc="-32">
        <dgm:presLayoutVars>
          <dgm:bulletEnabled val="1"/>
        </dgm:presLayoutVars>
      </dgm:prSet>
      <dgm:spPr/>
      <dgm:t>
        <a:bodyPr/>
        <a:lstStyle/>
        <a:p>
          <a:endParaRPr lang="en-US"/>
        </a:p>
      </dgm:t>
    </dgm:pt>
    <dgm:pt modelId="{3255878D-817A-6342-BB24-EC6C4E4DAFE7}" type="pres">
      <dgm:prSet presAssocID="{1B2629D6-C721-E546-9BB8-B38ADBF8EE53}" presName="spNode" presStyleCnt="0"/>
      <dgm:spPr/>
      <dgm:t>
        <a:bodyPr/>
        <a:lstStyle/>
        <a:p>
          <a:endParaRPr lang="en-US"/>
        </a:p>
      </dgm:t>
    </dgm:pt>
    <dgm:pt modelId="{9E100D03-D0BD-B84C-BD3B-C5C6A88D830F}" type="pres">
      <dgm:prSet presAssocID="{9BAF93BE-9A4B-E94E-B1A9-26F46E085EEB}" presName="sibTrans" presStyleLbl="sibTrans1D1" presStyleIdx="0" presStyleCnt="4"/>
      <dgm:spPr/>
      <dgm:t>
        <a:bodyPr/>
        <a:lstStyle/>
        <a:p>
          <a:endParaRPr lang="en-US"/>
        </a:p>
      </dgm:t>
    </dgm:pt>
    <dgm:pt modelId="{28AEF7A2-41B4-0C45-B4AA-FAEE7BF16579}" type="pres">
      <dgm:prSet presAssocID="{0F96A761-8F0F-F24D-81DE-25DB7704896D}" presName="node" presStyleLbl="node1" presStyleIdx="1" presStyleCnt="4">
        <dgm:presLayoutVars>
          <dgm:bulletEnabled val="1"/>
        </dgm:presLayoutVars>
      </dgm:prSet>
      <dgm:spPr/>
      <dgm:t>
        <a:bodyPr/>
        <a:lstStyle/>
        <a:p>
          <a:endParaRPr lang="en-US"/>
        </a:p>
      </dgm:t>
    </dgm:pt>
    <dgm:pt modelId="{C7AA6A9F-2B9C-BC4D-A171-F005917F1C0D}" type="pres">
      <dgm:prSet presAssocID="{0F96A761-8F0F-F24D-81DE-25DB7704896D}" presName="spNode" presStyleCnt="0"/>
      <dgm:spPr/>
      <dgm:t>
        <a:bodyPr/>
        <a:lstStyle/>
        <a:p>
          <a:endParaRPr lang="en-US"/>
        </a:p>
      </dgm:t>
    </dgm:pt>
    <dgm:pt modelId="{1E98A522-71BE-9E44-8888-5124485F5458}" type="pres">
      <dgm:prSet presAssocID="{1013D3E2-28AC-C346-899F-9FD63D146289}" presName="sibTrans" presStyleLbl="sibTrans1D1" presStyleIdx="1" presStyleCnt="4"/>
      <dgm:spPr/>
      <dgm:t>
        <a:bodyPr/>
        <a:lstStyle/>
        <a:p>
          <a:endParaRPr lang="en-US"/>
        </a:p>
      </dgm:t>
    </dgm:pt>
    <dgm:pt modelId="{060C9632-6C62-7247-B084-E6C0325E8C91}" type="pres">
      <dgm:prSet presAssocID="{9B96DE3E-1F5E-C144-9D5E-A17A279C2561}" presName="node" presStyleLbl="node1" presStyleIdx="2" presStyleCnt="4">
        <dgm:presLayoutVars>
          <dgm:bulletEnabled val="1"/>
        </dgm:presLayoutVars>
      </dgm:prSet>
      <dgm:spPr/>
      <dgm:t>
        <a:bodyPr/>
        <a:lstStyle/>
        <a:p>
          <a:endParaRPr lang="en-US"/>
        </a:p>
      </dgm:t>
    </dgm:pt>
    <dgm:pt modelId="{A27F1F83-97D2-6D48-966E-766A65F7CEC1}" type="pres">
      <dgm:prSet presAssocID="{9B96DE3E-1F5E-C144-9D5E-A17A279C2561}" presName="spNode" presStyleCnt="0"/>
      <dgm:spPr/>
      <dgm:t>
        <a:bodyPr/>
        <a:lstStyle/>
        <a:p>
          <a:endParaRPr lang="en-US"/>
        </a:p>
      </dgm:t>
    </dgm:pt>
    <dgm:pt modelId="{7BF85D1F-972F-E446-B680-4B92496ECFF8}" type="pres">
      <dgm:prSet presAssocID="{D2ECE366-C230-9542-B493-A6569D200738}" presName="sibTrans" presStyleLbl="sibTrans1D1" presStyleIdx="2" presStyleCnt="4"/>
      <dgm:spPr/>
      <dgm:t>
        <a:bodyPr/>
        <a:lstStyle/>
        <a:p>
          <a:endParaRPr lang="en-US"/>
        </a:p>
      </dgm:t>
    </dgm:pt>
    <dgm:pt modelId="{E5AFA870-8540-D142-ABED-557A24E3E2C8}" type="pres">
      <dgm:prSet presAssocID="{DD0A1DBB-9D51-594B-A580-64D65FDD9624}" presName="node" presStyleLbl="node1" presStyleIdx="3" presStyleCnt="4">
        <dgm:presLayoutVars>
          <dgm:bulletEnabled val="1"/>
        </dgm:presLayoutVars>
      </dgm:prSet>
      <dgm:spPr/>
      <dgm:t>
        <a:bodyPr/>
        <a:lstStyle/>
        <a:p>
          <a:endParaRPr lang="en-US"/>
        </a:p>
      </dgm:t>
    </dgm:pt>
    <dgm:pt modelId="{5B939BA7-A272-BA4C-95DB-3DFAF2F9A29D}" type="pres">
      <dgm:prSet presAssocID="{DD0A1DBB-9D51-594B-A580-64D65FDD9624}" presName="spNode" presStyleCnt="0"/>
      <dgm:spPr/>
      <dgm:t>
        <a:bodyPr/>
        <a:lstStyle/>
        <a:p>
          <a:endParaRPr lang="en-US"/>
        </a:p>
      </dgm:t>
    </dgm:pt>
    <dgm:pt modelId="{31117A3B-2630-A145-89CA-C45ED15D9CE9}" type="pres">
      <dgm:prSet presAssocID="{BDC7CDF4-B0FC-4343-BACB-4FA2F4CC2484}" presName="sibTrans" presStyleLbl="sibTrans1D1" presStyleIdx="3" presStyleCnt="4"/>
      <dgm:spPr/>
      <dgm:t>
        <a:bodyPr/>
        <a:lstStyle/>
        <a:p>
          <a:endParaRPr lang="en-US"/>
        </a:p>
      </dgm:t>
    </dgm:pt>
  </dgm:ptLst>
  <dgm:cxnLst>
    <dgm:cxn modelId="{FF6153CC-4C8F-0741-9083-9FF1E49A9673}" srcId="{321F3939-E00F-1349-B387-FAE926EBB646}" destId="{0F96A761-8F0F-F24D-81DE-25DB7704896D}" srcOrd="1" destOrd="0" parTransId="{E48B7A09-C9E8-F342-9DCC-68B0569B79F1}" sibTransId="{1013D3E2-28AC-C346-899F-9FD63D146289}"/>
    <dgm:cxn modelId="{C9F1C9F3-8F3E-4E3C-8EB1-3E6525BC22B3}" type="presOf" srcId="{9B96DE3E-1F5E-C144-9D5E-A17A279C2561}" destId="{060C9632-6C62-7247-B084-E6C0325E8C91}" srcOrd="0" destOrd="0" presId="urn:microsoft.com/office/officeart/2005/8/layout/cycle5"/>
    <dgm:cxn modelId="{7304EEC3-9540-4C68-B6BD-30E683CBDE24}" type="presOf" srcId="{1013D3E2-28AC-C346-899F-9FD63D146289}" destId="{1E98A522-71BE-9E44-8888-5124485F5458}" srcOrd="0" destOrd="0" presId="urn:microsoft.com/office/officeart/2005/8/layout/cycle5"/>
    <dgm:cxn modelId="{B02BD8F8-68ED-4513-B8AF-1EFAF48D7144}" type="presOf" srcId="{D2ECE366-C230-9542-B493-A6569D200738}" destId="{7BF85D1F-972F-E446-B680-4B92496ECFF8}" srcOrd="0" destOrd="0" presId="urn:microsoft.com/office/officeart/2005/8/layout/cycle5"/>
    <dgm:cxn modelId="{C4982517-AAC6-4C50-8E9F-0C457B84BEBF}" type="presOf" srcId="{DD0A1DBB-9D51-594B-A580-64D65FDD9624}" destId="{E5AFA870-8540-D142-ABED-557A24E3E2C8}" srcOrd="0" destOrd="0" presId="urn:microsoft.com/office/officeart/2005/8/layout/cycle5"/>
    <dgm:cxn modelId="{57031D1F-0F26-E74A-A560-B9E7E3175032}" srcId="{321F3939-E00F-1349-B387-FAE926EBB646}" destId="{DD0A1DBB-9D51-594B-A580-64D65FDD9624}" srcOrd="3" destOrd="0" parTransId="{BF454B55-0DD0-6546-BD02-6C29442FE405}" sibTransId="{BDC7CDF4-B0FC-4343-BACB-4FA2F4CC2484}"/>
    <dgm:cxn modelId="{82CD1A79-2E94-48AA-B404-F67FD16FCBA8}" type="presOf" srcId="{BDC7CDF4-B0FC-4343-BACB-4FA2F4CC2484}" destId="{31117A3B-2630-A145-89CA-C45ED15D9CE9}" srcOrd="0" destOrd="0" presId="urn:microsoft.com/office/officeart/2005/8/layout/cycle5"/>
    <dgm:cxn modelId="{DA168387-5459-457C-BA2B-B54446FECE8E}" type="presOf" srcId="{0F96A761-8F0F-F24D-81DE-25DB7704896D}" destId="{28AEF7A2-41B4-0C45-B4AA-FAEE7BF16579}" srcOrd="0" destOrd="0" presId="urn:microsoft.com/office/officeart/2005/8/layout/cycle5"/>
    <dgm:cxn modelId="{F696053D-633F-4234-A469-647C6F658A40}" type="presOf" srcId="{9BAF93BE-9A4B-E94E-B1A9-26F46E085EEB}" destId="{9E100D03-D0BD-B84C-BD3B-C5C6A88D830F}" srcOrd="0" destOrd="0" presId="urn:microsoft.com/office/officeart/2005/8/layout/cycle5"/>
    <dgm:cxn modelId="{447EC69E-9EB4-564C-B6FA-D7D837E6F3A0}" srcId="{321F3939-E00F-1349-B387-FAE926EBB646}" destId="{9B96DE3E-1F5E-C144-9D5E-A17A279C2561}" srcOrd="2" destOrd="0" parTransId="{7A5D7E84-61AA-5D44-8AF5-F9443D6B5746}" sibTransId="{D2ECE366-C230-9542-B493-A6569D200738}"/>
    <dgm:cxn modelId="{DB79B724-6156-489C-BDDE-7D53BCCCCCD5}" type="presOf" srcId="{1B2629D6-C721-E546-9BB8-B38ADBF8EE53}" destId="{CF32210A-D50C-3D4D-80A5-76D830CF53C8}" srcOrd="0" destOrd="0" presId="urn:microsoft.com/office/officeart/2005/8/layout/cycle5"/>
    <dgm:cxn modelId="{1E188419-F2A4-5F46-A4AE-8912AB783694}" srcId="{321F3939-E00F-1349-B387-FAE926EBB646}" destId="{1B2629D6-C721-E546-9BB8-B38ADBF8EE53}" srcOrd="0" destOrd="0" parTransId="{5F360ABE-E360-F54B-BBA1-CD1ED96B6208}" sibTransId="{9BAF93BE-9A4B-E94E-B1A9-26F46E085EEB}"/>
    <dgm:cxn modelId="{4774C101-AC21-42D1-9FB0-FB8369D08E55}" type="presOf" srcId="{321F3939-E00F-1349-B387-FAE926EBB646}" destId="{BDCAB0AC-D433-584C-B2D3-6D3D17F43305}" srcOrd="0" destOrd="0" presId="urn:microsoft.com/office/officeart/2005/8/layout/cycle5"/>
    <dgm:cxn modelId="{522812BF-BF93-4858-967E-E9DBFE47E0BF}" type="presParOf" srcId="{BDCAB0AC-D433-584C-B2D3-6D3D17F43305}" destId="{CF32210A-D50C-3D4D-80A5-76D830CF53C8}" srcOrd="0" destOrd="0" presId="urn:microsoft.com/office/officeart/2005/8/layout/cycle5"/>
    <dgm:cxn modelId="{198F34C0-C174-47D3-907F-A48147327E62}" type="presParOf" srcId="{BDCAB0AC-D433-584C-B2D3-6D3D17F43305}" destId="{3255878D-817A-6342-BB24-EC6C4E4DAFE7}" srcOrd="1" destOrd="0" presId="urn:microsoft.com/office/officeart/2005/8/layout/cycle5"/>
    <dgm:cxn modelId="{8C6E97B5-F138-4C99-9965-AFFBE093AA1F}" type="presParOf" srcId="{BDCAB0AC-D433-584C-B2D3-6D3D17F43305}" destId="{9E100D03-D0BD-B84C-BD3B-C5C6A88D830F}" srcOrd="2" destOrd="0" presId="urn:microsoft.com/office/officeart/2005/8/layout/cycle5"/>
    <dgm:cxn modelId="{3C529614-FC93-49EB-95FD-94404C5A8B65}" type="presParOf" srcId="{BDCAB0AC-D433-584C-B2D3-6D3D17F43305}" destId="{28AEF7A2-41B4-0C45-B4AA-FAEE7BF16579}" srcOrd="3" destOrd="0" presId="urn:microsoft.com/office/officeart/2005/8/layout/cycle5"/>
    <dgm:cxn modelId="{EBBBD53B-1070-433E-BB48-D36567A3EE1F}" type="presParOf" srcId="{BDCAB0AC-D433-584C-B2D3-6D3D17F43305}" destId="{C7AA6A9F-2B9C-BC4D-A171-F005917F1C0D}" srcOrd="4" destOrd="0" presId="urn:microsoft.com/office/officeart/2005/8/layout/cycle5"/>
    <dgm:cxn modelId="{0AEBE6DE-1C81-488E-A77A-C551D6BD7B6F}" type="presParOf" srcId="{BDCAB0AC-D433-584C-B2D3-6D3D17F43305}" destId="{1E98A522-71BE-9E44-8888-5124485F5458}" srcOrd="5" destOrd="0" presId="urn:microsoft.com/office/officeart/2005/8/layout/cycle5"/>
    <dgm:cxn modelId="{DE489A9E-DC43-48E3-AF9E-4E02DBA86801}" type="presParOf" srcId="{BDCAB0AC-D433-584C-B2D3-6D3D17F43305}" destId="{060C9632-6C62-7247-B084-E6C0325E8C91}" srcOrd="6" destOrd="0" presId="urn:microsoft.com/office/officeart/2005/8/layout/cycle5"/>
    <dgm:cxn modelId="{100C07D6-4F1B-4978-BC29-9C89E2477877}" type="presParOf" srcId="{BDCAB0AC-D433-584C-B2D3-6D3D17F43305}" destId="{A27F1F83-97D2-6D48-966E-766A65F7CEC1}" srcOrd="7" destOrd="0" presId="urn:microsoft.com/office/officeart/2005/8/layout/cycle5"/>
    <dgm:cxn modelId="{C7CF0B60-68F0-4E80-9D90-168FA7A3819F}" type="presParOf" srcId="{BDCAB0AC-D433-584C-B2D3-6D3D17F43305}" destId="{7BF85D1F-972F-E446-B680-4B92496ECFF8}" srcOrd="8" destOrd="0" presId="urn:microsoft.com/office/officeart/2005/8/layout/cycle5"/>
    <dgm:cxn modelId="{0B8E2D1F-9A9D-40C1-BFD7-675250B7326F}" type="presParOf" srcId="{BDCAB0AC-D433-584C-B2D3-6D3D17F43305}" destId="{E5AFA870-8540-D142-ABED-557A24E3E2C8}" srcOrd="9" destOrd="0" presId="urn:microsoft.com/office/officeart/2005/8/layout/cycle5"/>
    <dgm:cxn modelId="{25E34C31-5C41-4DD9-9890-93FE0A74994B}" type="presParOf" srcId="{BDCAB0AC-D433-584C-B2D3-6D3D17F43305}" destId="{5B939BA7-A272-BA4C-95DB-3DFAF2F9A29D}" srcOrd="10" destOrd="0" presId="urn:microsoft.com/office/officeart/2005/8/layout/cycle5"/>
    <dgm:cxn modelId="{D48A27EE-8DA4-4A25-BAB5-1AF47578B634}" type="presParOf" srcId="{BDCAB0AC-D433-584C-B2D3-6D3D17F43305}" destId="{31117A3B-2630-A145-89CA-C45ED15D9CE9}" srcOrd="11"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32210A-D50C-3D4D-80A5-76D830CF53C8}">
      <dsp:nvSpPr>
        <dsp:cNvPr id="0" name=""/>
        <dsp:cNvSpPr/>
      </dsp:nvSpPr>
      <dsp:spPr>
        <a:xfrm>
          <a:off x="3071786" y="0"/>
          <a:ext cx="1552016" cy="10088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latin typeface="Arial"/>
              <a:cs typeface="Arial"/>
            </a:rPr>
            <a:t>Cross-Cultural Effectiveness Skills</a:t>
          </a:r>
        </a:p>
      </dsp:txBody>
      <dsp:txXfrm>
        <a:off x="3071786" y="0"/>
        <a:ext cx="1552016" cy="1008810"/>
      </dsp:txXfrm>
    </dsp:sp>
    <dsp:sp modelId="{9E100D03-D0BD-B84C-BD3B-C5C6A88D830F}">
      <dsp:nvSpPr>
        <dsp:cNvPr id="0" name=""/>
        <dsp:cNvSpPr/>
      </dsp:nvSpPr>
      <dsp:spPr>
        <a:xfrm>
          <a:off x="2181845" y="503755"/>
          <a:ext cx="3330939" cy="3330939"/>
        </a:xfrm>
        <a:custGeom>
          <a:avLst/>
          <a:gdLst/>
          <a:ahLst/>
          <a:cxnLst/>
          <a:rect l="0" t="0" r="0" b="0"/>
          <a:pathLst>
            <a:path>
              <a:moveTo>
                <a:pt x="2656109" y="326655"/>
              </a:moveTo>
              <a:arcTo wR="1665469" hR="1665469" stAng="18389949" swAng="1635071"/>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8AEF7A2-41B4-0C45-B4AA-FAEE7BF16579}">
      <dsp:nvSpPr>
        <dsp:cNvPr id="0" name=""/>
        <dsp:cNvSpPr/>
      </dsp:nvSpPr>
      <dsp:spPr>
        <a:xfrm>
          <a:off x="4737561" y="1667294"/>
          <a:ext cx="1552016" cy="10088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a:cs typeface="Arial"/>
            </a:rPr>
            <a:t>Cultural </a:t>
          </a:r>
        </a:p>
        <a:p>
          <a:pPr lvl="0" algn="ctr" defTabSz="666750">
            <a:lnSpc>
              <a:spcPct val="90000"/>
            </a:lnSpc>
            <a:spcBef>
              <a:spcPct val="0"/>
            </a:spcBef>
            <a:spcAft>
              <a:spcPct val="35000"/>
            </a:spcAft>
          </a:pPr>
          <a:r>
            <a:rPr lang="en-US" sz="1500" kern="1200" dirty="0">
              <a:latin typeface="Arial"/>
              <a:cs typeface="Arial"/>
            </a:rPr>
            <a:t>Self-Awareness</a:t>
          </a:r>
        </a:p>
      </dsp:txBody>
      <dsp:txXfrm>
        <a:off x="4737561" y="1667294"/>
        <a:ext cx="1552016" cy="1008810"/>
      </dsp:txXfrm>
    </dsp:sp>
    <dsp:sp modelId="{1E98A522-71BE-9E44-8888-5124485F5458}">
      <dsp:nvSpPr>
        <dsp:cNvPr id="0" name=""/>
        <dsp:cNvSpPr/>
      </dsp:nvSpPr>
      <dsp:spPr>
        <a:xfrm>
          <a:off x="2182630" y="506230"/>
          <a:ext cx="3330939" cy="3330939"/>
        </a:xfrm>
        <a:custGeom>
          <a:avLst/>
          <a:gdLst/>
          <a:ahLst/>
          <a:cxnLst/>
          <a:rect l="0" t="0" r="0" b="0"/>
          <a:pathLst>
            <a:path>
              <a:moveTo>
                <a:pt x="3158206" y="2404066"/>
              </a:moveTo>
              <a:arcTo wR="1665469" hR="1665469" stAng="1579554" swAng="1632399"/>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60C9632-6C62-7247-B084-E6C0325E8C91}">
      <dsp:nvSpPr>
        <dsp:cNvPr id="0" name=""/>
        <dsp:cNvSpPr/>
      </dsp:nvSpPr>
      <dsp:spPr>
        <a:xfrm>
          <a:off x="3072091" y="3332764"/>
          <a:ext cx="1552016" cy="10088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a:cs typeface="Arial"/>
            </a:rPr>
            <a:t>Cultural Intelligence</a:t>
          </a:r>
        </a:p>
      </dsp:txBody>
      <dsp:txXfrm>
        <a:off x="3072091" y="3332764"/>
        <a:ext cx="1552016" cy="1008810"/>
      </dsp:txXfrm>
    </dsp:sp>
    <dsp:sp modelId="{7BF85D1F-972F-E446-B680-4B92496ECFF8}">
      <dsp:nvSpPr>
        <dsp:cNvPr id="0" name=""/>
        <dsp:cNvSpPr/>
      </dsp:nvSpPr>
      <dsp:spPr>
        <a:xfrm>
          <a:off x="2182630" y="506230"/>
          <a:ext cx="3330939" cy="3330939"/>
        </a:xfrm>
        <a:custGeom>
          <a:avLst/>
          <a:gdLst/>
          <a:ahLst/>
          <a:cxnLst/>
          <a:rect l="0" t="0" r="0" b="0"/>
          <a:pathLst>
            <a:path>
              <a:moveTo>
                <a:pt x="675571" y="3004831"/>
              </a:moveTo>
              <a:arcTo wR="1665469" hR="1665469" stAng="7588047" swAng="1632399"/>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5AFA870-8540-D142-ABED-557A24E3E2C8}">
      <dsp:nvSpPr>
        <dsp:cNvPr id="0" name=""/>
        <dsp:cNvSpPr/>
      </dsp:nvSpPr>
      <dsp:spPr>
        <a:xfrm>
          <a:off x="1406621" y="1667294"/>
          <a:ext cx="1552016" cy="10088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a:cs typeface="Arial"/>
            </a:rPr>
            <a:t>Countering Oppression through Inclusion</a:t>
          </a:r>
        </a:p>
      </dsp:txBody>
      <dsp:txXfrm>
        <a:off x="1406621" y="1667294"/>
        <a:ext cx="1552016" cy="1008810"/>
      </dsp:txXfrm>
    </dsp:sp>
    <dsp:sp modelId="{31117A3B-2630-A145-89CA-C45ED15D9CE9}">
      <dsp:nvSpPr>
        <dsp:cNvPr id="0" name=""/>
        <dsp:cNvSpPr/>
      </dsp:nvSpPr>
      <dsp:spPr>
        <a:xfrm>
          <a:off x="2183415" y="503754"/>
          <a:ext cx="3330939" cy="3330939"/>
        </a:xfrm>
        <a:custGeom>
          <a:avLst/>
          <a:gdLst/>
          <a:ahLst/>
          <a:cxnLst/>
          <a:rect l="0" t="0" r="0" b="0"/>
          <a:pathLst>
            <a:path>
              <a:moveTo>
                <a:pt x="171693" y="928975"/>
              </a:moveTo>
              <a:arcTo wR="1665469" hR="1665469" stAng="12374714" swAng="1634174"/>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0" hangingPunct="0">
              <a:defRPr sz="1300">
                <a:latin typeface="Arial" charset="0"/>
                <a:ea typeface="ＭＳ Ｐゴシック" charset="-128"/>
                <a:cs typeface="+mn-cs"/>
              </a:defRPr>
            </a:lvl1pPr>
          </a:lstStyle>
          <a:p>
            <a:pPr>
              <a:defRPr/>
            </a:pPr>
            <a:endParaRPr lang="en-US"/>
          </a:p>
        </p:txBody>
      </p:sp>
      <p:sp>
        <p:nvSpPr>
          <p:cNvPr id="285699"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0" hangingPunct="0">
              <a:defRPr sz="1300"/>
            </a:lvl1pPr>
          </a:lstStyle>
          <a:p>
            <a:pPr>
              <a:defRPr/>
            </a:pPr>
            <a:r>
              <a:rPr lang="en-US"/>
              <a:t>Intro to EfS PPT</a:t>
            </a:r>
          </a:p>
        </p:txBody>
      </p:sp>
      <p:sp>
        <p:nvSpPr>
          <p:cNvPr id="285700"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0" hangingPunct="0">
              <a:defRPr sz="1300">
                <a:latin typeface="Arial" charset="0"/>
                <a:ea typeface="ＭＳ Ｐゴシック" charset="-128"/>
                <a:cs typeface="+mn-cs"/>
              </a:defRPr>
            </a:lvl1pPr>
          </a:lstStyle>
          <a:p>
            <a:pPr>
              <a:defRPr/>
            </a:pPr>
            <a:endParaRPr lang="en-US"/>
          </a:p>
        </p:txBody>
      </p:sp>
      <p:sp>
        <p:nvSpPr>
          <p:cNvPr id="285701"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0" hangingPunct="0">
              <a:defRPr sz="1300"/>
            </a:lvl1pPr>
          </a:lstStyle>
          <a:p>
            <a:pPr>
              <a:defRPr/>
            </a:pPr>
            <a:fld id="{74727A0A-C9CA-4E7F-9743-548102F5E25C}"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atin typeface="Arial" charset="0"/>
                <a:ea typeface="ＭＳ Ｐゴシック" charset="-128"/>
                <a:cs typeface="+mn-cs"/>
              </a:defRPr>
            </a:lvl1pPr>
          </a:lstStyle>
          <a:p>
            <a:pPr>
              <a:defRPr/>
            </a:pPr>
            <a:endParaRPr lang="en-US"/>
          </a:p>
        </p:txBody>
      </p:sp>
      <p:sp>
        <p:nvSpPr>
          <p:cNvPr id="2048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a:latin typeface="Arial" charset="0"/>
                <a:ea typeface="ＭＳ Ｐゴシック" charset="-128"/>
                <a:cs typeface="+mn-cs"/>
              </a:defRPr>
            </a:lvl1pPr>
          </a:lstStyle>
          <a:p>
            <a:pPr>
              <a:defRPr/>
            </a:pPr>
            <a:r>
              <a:rPr lang="en-US"/>
              <a:t>Intro to EfS PPT</a:t>
            </a:r>
          </a:p>
        </p:txBody>
      </p:sp>
      <p:sp>
        <p:nvSpPr>
          <p:cNvPr id="12595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a:latin typeface="Arial" charset="0"/>
                <a:ea typeface="ＭＳ Ｐゴシック" charset="-128"/>
                <a:cs typeface="+mn-cs"/>
              </a:defRPr>
            </a:lvl1pPr>
          </a:lstStyle>
          <a:p>
            <a:pPr>
              <a:defRPr/>
            </a:pPr>
            <a:endParaRPr lang="en-US"/>
          </a:p>
        </p:txBody>
      </p:sp>
      <p:sp>
        <p:nvSpPr>
          <p:cNvPr id="2048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a:lvl1pPr>
          </a:lstStyle>
          <a:p>
            <a:pPr>
              <a:defRPr/>
            </a:pPr>
            <a:fld id="{748CBC79-5B0C-4CFA-B6A7-D025A24076CC}"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934A6F5-9BE1-457A-B100-484EA331E350}" type="slidenum">
              <a:rPr lang="en-US" smtClean="0"/>
              <a:pPr/>
              <a:t>1</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111" charset="-128"/>
            </a:endParaRPr>
          </a:p>
        </p:txBody>
      </p:sp>
      <p:sp>
        <p:nvSpPr>
          <p:cNvPr id="126981" name="Date Placeholder 4"/>
          <p:cNvSpPr>
            <a:spLocks noGrp="1"/>
          </p:cNvSpPr>
          <p:nvPr>
            <p:ph type="dt" sz="quarter" idx="1"/>
          </p:nvPr>
        </p:nvSpPr>
        <p:spPr>
          <a:noFill/>
        </p:spPr>
        <p:txBody>
          <a:bodyPr/>
          <a:lstStyle/>
          <a:p>
            <a:r>
              <a:rPr lang="en-US" smtClean="0">
                <a:ea typeface="ＭＳ Ｐゴシック" pitchFamily="-111" charset="-128"/>
              </a:rPr>
              <a:t>Intro to EfS PPT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521B78-157E-453B-A03C-BFFADE7219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61D9A-2E68-4747-B23E-77A9328FDE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AD7868-9EB7-410B-9725-3EB2DFCE5F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94E5E8-7219-4284-9E80-7188CC7929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92378A-EDC8-4D4C-8D2F-D87CD34506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0063C4-B328-445F-A01B-0DCA6B8A65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94BB1D-5A0C-4DC0-ADFF-D24D080DA4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87CE18-67D6-475A-8AA6-B42A187C56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44FAFB-49E7-4E0F-AAEF-7C35464EF7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BF1D76-6A7A-4194-892B-BF3F1ADA3D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108169-A93E-49C4-933C-2FABB3A8C5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ea typeface="ＭＳ Ｐゴシック" charset="-128"/>
                <a:cs typeface="+mn-cs"/>
              </a:defRPr>
            </a:lvl1pPr>
          </a:lstStyle>
          <a:p>
            <a:pPr>
              <a:defRPr/>
            </a:pPr>
            <a:endParaRPr lang="en-U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B807C5EA-5B21-4BC9-907A-DA573927CF4F}" type="slidenum">
              <a:rPr lang="en-US"/>
              <a:pPr>
                <a:defRPr/>
              </a:pPr>
              <a:t>‹#›</a:t>
            </a:fld>
            <a:endParaRPr lang="en-US"/>
          </a:p>
        </p:txBody>
      </p:sp>
      <p:pic>
        <p:nvPicPr>
          <p:cNvPr id="2056" name="Picture 9" descr="logo white boarder"/>
          <p:cNvPicPr>
            <a:picLocks noChangeAspect="1" noChangeArrowheads="1"/>
          </p:cNvPicPr>
          <p:nvPr userDrawn="1"/>
        </p:nvPicPr>
        <p:blipFill>
          <a:blip r:embed="rId13" cstate="print"/>
          <a:srcRect/>
          <a:stretch>
            <a:fillRect/>
          </a:stretch>
        </p:blipFill>
        <p:spPr bwMode="auto">
          <a:xfrm>
            <a:off x="3657600" y="6248400"/>
            <a:ext cx="564607" cy="534988"/>
          </a:xfrm>
          <a:prstGeom prst="rect">
            <a:avLst/>
          </a:prstGeom>
          <a:noFill/>
          <a:ln w="9525">
            <a:noFill/>
            <a:miter lim="800000"/>
            <a:headEnd/>
            <a:tailEnd/>
          </a:ln>
        </p:spPr>
      </p:pic>
      <p:pic>
        <p:nvPicPr>
          <p:cNvPr id="2059" name="Picture 11"/>
          <p:cNvPicPr>
            <a:picLocks noChangeAspect="1" noChangeArrowheads="1"/>
          </p:cNvPicPr>
          <p:nvPr userDrawn="1"/>
        </p:nvPicPr>
        <p:blipFill>
          <a:blip r:embed="rId14" cstate="print"/>
          <a:srcRect/>
          <a:stretch>
            <a:fillRect/>
          </a:stretch>
        </p:blipFill>
        <p:spPr bwMode="auto">
          <a:xfrm>
            <a:off x="4876800" y="6248400"/>
            <a:ext cx="446314" cy="426027"/>
          </a:xfrm>
          <a:prstGeom prst="rect">
            <a:avLst/>
          </a:prstGeom>
          <a:noFill/>
          <a:ln w="9525" cap="flat" cmpd="sng" algn="ctr">
            <a:noFill/>
            <a:prstDash val="solid"/>
            <a:miter lim="800000"/>
            <a:headEnd/>
            <a:tailEnd/>
          </a:ln>
        </p:spPr>
      </p:pic>
      <p:pic>
        <p:nvPicPr>
          <p:cNvPr id="11" name="Picture 10"/>
          <p:cNvPicPr/>
          <p:nvPr userDrawn="1"/>
        </p:nvPicPr>
        <p:blipFill>
          <a:blip r:embed="rId15" cstate="print"/>
          <a:srcRect l="12656" t="8984" r="77891" b="81055"/>
          <a:stretch>
            <a:fillRect/>
          </a:stretch>
        </p:blipFill>
        <p:spPr bwMode="auto">
          <a:xfrm>
            <a:off x="4267200" y="6019800"/>
            <a:ext cx="609600" cy="666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xStyles>
    <p:titleStyle>
      <a:lvl1pPr algn="ctr"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http://cloudinstitute.org/i/graphics/cloud-diagram_2.gi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cds.org/" TargetMode="External"/><Relationship Id="rId7" Type="http://schemas.openxmlformats.org/officeDocument/2006/relationships/image" Target="../media/image3.png"/><Relationship Id="rId2" Type="http://schemas.openxmlformats.org/officeDocument/2006/relationships/hyperlink" Target="http://www.jandaconsult.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cloudinstitut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152400" y="304800"/>
            <a:ext cx="9144000" cy="1905000"/>
          </a:xfrm>
          <a:prstGeom prst="rect">
            <a:avLst/>
          </a:prstGeom>
          <a:noFill/>
          <a:ln w="9525">
            <a:noFill/>
            <a:miter lim="800000"/>
            <a:headEnd/>
            <a:tailEnd/>
          </a:ln>
        </p:spPr>
        <p:txBody>
          <a:bodyPr anchor="ctr"/>
          <a:lstStyle/>
          <a:p>
            <a:pPr algn="ctr"/>
            <a:r>
              <a:rPr lang="en-US" sz="5400" b="1">
                <a:solidFill>
                  <a:srgbClr val="0000FF"/>
                </a:solidFill>
                <a:latin typeface="Garamond" pitchFamily="-111" charset="0"/>
              </a:rPr>
              <a:t/>
            </a:r>
            <a:br>
              <a:rPr lang="en-US" sz="5400" b="1">
                <a:solidFill>
                  <a:srgbClr val="0000FF"/>
                </a:solidFill>
                <a:latin typeface="Garamond" pitchFamily="-111" charset="0"/>
              </a:rPr>
            </a:br>
            <a:endParaRPr lang="en-US" sz="5400" b="1" i="1">
              <a:solidFill>
                <a:srgbClr val="0000FF"/>
              </a:solidFill>
              <a:latin typeface="Garamond" pitchFamily="-111" charset="0"/>
            </a:endParaRPr>
          </a:p>
        </p:txBody>
      </p:sp>
      <p:sp>
        <p:nvSpPr>
          <p:cNvPr id="4101" name="Text Box 9"/>
          <p:cNvSpPr txBox="1">
            <a:spLocks noChangeArrowheads="1"/>
          </p:cNvSpPr>
          <p:nvPr/>
        </p:nvSpPr>
        <p:spPr bwMode="auto">
          <a:xfrm>
            <a:off x="1295400" y="2590800"/>
            <a:ext cx="6858000" cy="641350"/>
          </a:xfrm>
          <a:prstGeom prst="rect">
            <a:avLst/>
          </a:prstGeom>
          <a:noFill/>
          <a:ln w="9525">
            <a:noFill/>
            <a:miter lim="800000"/>
            <a:headEnd/>
            <a:tailEnd/>
          </a:ln>
        </p:spPr>
        <p:txBody>
          <a:bodyPr>
            <a:spAutoFit/>
          </a:bodyPr>
          <a:lstStyle/>
          <a:p>
            <a:pPr algn="ctr">
              <a:spcBef>
                <a:spcPct val="50000"/>
              </a:spcBef>
            </a:pPr>
            <a:r>
              <a:rPr lang="en-US" sz="3600" b="1">
                <a:solidFill>
                  <a:srgbClr val="0066FF"/>
                </a:solidFill>
              </a:rPr>
              <a:t> </a:t>
            </a:r>
          </a:p>
        </p:txBody>
      </p:sp>
      <p:pic>
        <p:nvPicPr>
          <p:cNvPr id="7" name="Picture 6" descr="http://cloudinstitute.org/i/graphics/cloud-diagram_2.gif"/>
          <p:cNvPicPr/>
          <p:nvPr/>
        </p:nvPicPr>
        <p:blipFill>
          <a:blip r:embed="rId3" r:link="rId4" cstate="print"/>
          <a:srcRect/>
          <a:stretch>
            <a:fillRect/>
          </a:stretch>
        </p:blipFill>
        <p:spPr bwMode="auto">
          <a:xfrm>
            <a:off x="1143000" y="2743200"/>
            <a:ext cx="3352800" cy="3152775"/>
          </a:xfrm>
          <a:prstGeom prst="rect">
            <a:avLst/>
          </a:prstGeom>
          <a:noFill/>
          <a:ln w="9525">
            <a:noFill/>
            <a:miter lim="800000"/>
            <a:headEnd/>
            <a:tailEnd/>
          </a:ln>
        </p:spPr>
      </p:pic>
      <p:pic>
        <p:nvPicPr>
          <p:cNvPr id="9" name="Picture 8"/>
          <p:cNvPicPr/>
          <p:nvPr/>
        </p:nvPicPr>
        <p:blipFill>
          <a:blip r:embed="rId5" cstate="print"/>
          <a:srcRect l="29844" t="31836" r="18594" b="21777"/>
          <a:stretch>
            <a:fillRect/>
          </a:stretch>
        </p:blipFill>
        <p:spPr bwMode="auto">
          <a:xfrm>
            <a:off x="4572000" y="3276600"/>
            <a:ext cx="3810000" cy="2643187"/>
          </a:xfrm>
          <a:prstGeom prst="ellipse">
            <a:avLst/>
          </a:prstGeom>
          <a:noFill/>
          <a:ln w="9525">
            <a:noFill/>
            <a:miter lim="800000"/>
            <a:headEnd/>
            <a:tailEnd/>
          </a:ln>
        </p:spPr>
      </p:pic>
      <p:sp>
        <p:nvSpPr>
          <p:cNvPr id="10" name="Title 9"/>
          <p:cNvSpPr>
            <a:spLocks noGrp="1"/>
          </p:cNvSpPr>
          <p:nvPr>
            <p:ph type="title"/>
          </p:nvPr>
        </p:nvSpPr>
        <p:spPr>
          <a:xfrm>
            <a:off x="457200" y="274638"/>
            <a:ext cx="8229600" cy="2163762"/>
          </a:xfrm>
        </p:spPr>
        <p:txBody>
          <a:bodyPr/>
          <a:lstStyle/>
          <a:p>
            <a:r>
              <a:rPr lang="en-US" sz="4000" dirty="0" smtClean="0"/>
              <a:t>Education for Sustainability (EfS) </a:t>
            </a:r>
            <a:br>
              <a:rPr lang="en-US" sz="4000" dirty="0" smtClean="0"/>
            </a:br>
            <a:r>
              <a:rPr lang="en-US" sz="2400" dirty="0" smtClean="0"/>
              <a:t>and</a:t>
            </a:r>
            <a:r>
              <a:rPr lang="en-US" sz="4000" dirty="0" smtClean="0"/>
              <a:t> Cultural Competency (CC):</a:t>
            </a:r>
            <a:br>
              <a:rPr lang="en-US" sz="4000" dirty="0" smtClean="0"/>
            </a:br>
            <a:r>
              <a:rPr lang="en-US" sz="2400" dirty="0" smtClean="0"/>
              <a:t/>
            </a:r>
            <a:br>
              <a:rPr lang="en-US" sz="2400" dirty="0" smtClean="0"/>
            </a:br>
            <a:r>
              <a:rPr lang="en-US" sz="3200" dirty="0" smtClean="0"/>
              <a:t>Where are the Connections?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Metaphor: </a:t>
            </a:r>
            <a:br>
              <a:rPr lang="en-US" dirty="0" smtClean="0"/>
            </a:br>
            <a:r>
              <a:rPr lang="en-US" dirty="0" smtClean="0"/>
              <a:t>the Ladder of Inference</a:t>
            </a:r>
            <a:endParaRPr lang="en-US" dirty="0"/>
          </a:p>
        </p:txBody>
      </p:sp>
      <p:sp>
        <p:nvSpPr>
          <p:cNvPr id="265218" name="Rectangle 2"/>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5217" name="il_fi" descr="http://masseynetworklearningcommunities.wikispaces.com/file/view/ladder_of_inference_face.jpg/210477574/ladder_of_inference_face.jpg"/>
          <p:cNvPicPr>
            <a:picLocks noChangeAspect="1" noChangeArrowheads="1"/>
          </p:cNvPicPr>
          <p:nvPr/>
        </p:nvPicPr>
        <p:blipFill>
          <a:blip r:embed="rId2" cstate="print"/>
          <a:srcRect/>
          <a:stretch>
            <a:fillRect/>
          </a:stretch>
        </p:blipFill>
        <p:spPr bwMode="auto">
          <a:xfrm>
            <a:off x="2743200" y="1415038"/>
            <a:ext cx="3810000" cy="4299962"/>
          </a:xfrm>
          <a:prstGeom prst="rect">
            <a:avLst/>
          </a:prstGeom>
          <a:noFill/>
        </p:spPr>
      </p:pic>
      <p:sp>
        <p:nvSpPr>
          <p:cNvPr id="265219" name="Rectangle 3"/>
          <p:cNvSpPr>
            <a:spLocks noChangeArrowheads="1"/>
          </p:cNvSpPr>
          <p:nvPr/>
        </p:nvSpPr>
        <p:spPr bwMode="auto">
          <a:xfrm>
            <a:off x="3124200" y="5575756"/>
            <a:ext cx="2566728" cy="215444"/>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cs typeface="Lucida Sans Typewriter" pitchFamily="33" charset="0"/>
              </a:rPr>
              <a:t>Reference:  Massey Network Learning Communities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0"/>
            <a:ext cx="8229600" cy="1143000"/>
          </a:xfrm>
        </p:spPr>
        <p:txBody>
          <a:bodyPr/>
          <a:lstStyle/>
          <a:p>
            <a:pPr eaLnBrk="1" hangingPunct="1"/>
            <a:r>
              <a:rPr lang="en-US" sz="2400" smtClean="0">
                <a:latin typeface="Arial" charset="0"/>
                <a:cs typeface="Arial" charset="0"/>
              </a:rPr>
              <a:t>The Four Elements of Cultural Competence</a:t>
            </a:r>
          </a:p>
        </p:txBody>
      </p:sp>
      <p:graphicFrame>
        <p:nvGraphicFramePr>
          <p:cNvPr id="5" name="Picture 336"/>
          <p:cNvGraphicFramePr/>
          <p:nvPr/>
        </p:nvGraphicFramePr>
        <p:xfrm>
          <a:off x="762000" y="1524000"/>
          <a:ext cx="7696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6" name="Picture 5"/>
          <p:cNvPicPr>
            <a:picLocks noChangeAspect="1" noChangeArrowheads="1"/>
          </p:cNvPicPr>
          <p:nvPr/>
        </p:nvPicPr>
        <p:blipFill>
          <a:blip r:embed="rId7" cstate="print"/>
          <a:srcRect/>
          <a:stretch>
            <a:fillRect/>
          </a:stretch>
        </p:blipFill>
        <p:spPr bwMode="auto">
          <a:xfrm>
            <a:off x="3792538" y="3048000"/>
            <a:ext cx="1635125" cy="1271588"/>
          </a:xfrm>
          <a:prstGeom prst="rect">
            <a:avLst/>
          </a:prstGeom>
          <a:noFill/>
          <a:ln w="12700">
            <a:noFill/>
            <a:miter lim="800000"/>
            <a:headEnd/>
            <a:tailEnd/>
          </a:ln>
        </p:spPr>
      </p:pic>
      <p:grpSp>
        <p:nvGrpSpPr>
          <p:cNvPr id="2" name="Group 6"/>
          <p:cNvGrpSpPr>
            <a:grpSpLocks/>
          </p:cNvGrpSpPr>
          <p:nvPr/>
        </p:nvGrpSpPr>
        <p:grpSpPr bwMode="auto">
          <a:xfrm>
            <a:off x="5562600" y="5029200"/>
            <a:ext cx="3871913" cy="276225"/>
            <a:chOff x="11270156" y="9622252"/>
            <a:chExt cx="3276600" cy="213105"/>
          </a:xfrm>
        </p:grpSpPr>
        <p:sp>
          <p:nvSpPr>
            <p:cNvPr id="13322" name="TextBox 7"/>
            <p:cNvSpPr txBox="1">
              <a:spLocks noChangeArrowheads="1"/>
            </p:cNvSpPr>
            <p:nvPr/>
          </p:nvSpPr>
          <p:spPr bwMode="auto">
            <a:xfrm>
              <a:off x="11270156" y="9622252"/>
              <a:ext cx="3276600" cy="213105"/>
            </a:xfrm>
            <a:prstGeom prst="rect">
              <a:avLst/>
            </a:prstGeom>
            <a:noFill/>
            <a:ln w="9525">
              <a:noFill/>
              <a:miter lim="800000"/>
              <a:headEnd/>
              <a:tailEnd/>
            </a:ln>
          </p:spPr>
          <p:txBody>
            <a:bodyPr>
              <a:spAutoFit/>
            </a:bodyPr>
            <a:lstStyle/>
            <a:p>
              <a:r>
                <a:rPr lang="en-US" sz="1200">
                  <a:solidFill>
                    <a:srgbClr val="000000"/>
                  </a:solidFill>
                  <a:latin typeface="Book Antiqua" charset="0"/>
                  <a:sym typeface="Gill Sans" charset="0"/>
                </a:rPr>
                <a:t>© 2010 Jones &amp; Associates Consulting, Inc. </a:t>
              </a:r>
            </a:p>
          </p:txBody>
        </p:sp>
      </p:grpSp>
      <p:sp>
        <p:nvSpPr>
          <p:cNvPr id="9" name="TextBox 8"/>
          <p:cNvSpPr txBox="1">
            <a:spLocks noChangeArrowheads="1"/>
          </p:cNvSpPr>
          <p:nvPr/>
        </p:nvSpPr>
        <p:spPr bwMode="auto">
          <a:xfrm>
            <a:off x="2362200" y="990600"/>
            <a:ext cx="4495800" cy="307777"/>
          </a:xfrm>
          <a:prstGeom prst="rect">
            <a:avLst/>
          </a:prstGeom>
          <a:noFill/>
          <a:ln w="9525">
            <a:noFill/>
            <a:miter lim="800000"/>
            <a:headEnd/>
            <a:tailEnd/>
          </a:ln>
        </p:spPr>
        <p:txBody>
          <a:bodyPr wrap="square">
            <a:spAutoFit/>
          </a:bodyPr>
          <a:lstStyle/>
          <a:p>
            <a:pPr algn="ctr"/>
            <a:r>
              <a:rPr lang="en-US" sz="1400" dirty="0" smtClean="0">
                <a:solidFill>
                  <a:srgbClr val="FF0000"/>
                </a:solidFill>
                <a:latin typeface="Georgia" charset="0"/>
              </a:rPr>
              <a:t>Multiple Perspectives</a:t>
            </a:r>
            <a:endParaRPr lang="en-US" sz="1400" dirty="0">
              <a:solidFill>
                <a:srgbClr val="FF0000"/>
              </a:solidFill>
              <a:latin typeface="Georgia" charset="0"/>
            </a:endParaRPr>
          </a:p>
        </p:txBody>
      </p:sp>
      <p:sp>
        <p:nvSpPr>
          <p:cNvPr id="10" name="TextBox 9"/>
          <p:cNvSpPr txBox="1">
            <a:spLocks noChangeArrowheads="1"/>
          </p:cNvSpPr>
          <p:nvPr/>
        </p:nvSpPr>
        <p:spPr bwMode="auto">
          <a:xfrm>
            <a:off x="6858000" y="2590800"/>
            <a:ext cx="2286000" cy="523220"/>
          </a:xfrm>
          <a:prstGeom prst="rect">
            <a:avLst/>
          </a:prstGeom>
          <a:noFill/>
          <a:ln w="9525">
            <a:noFill/>
            <a:miter lim="800000"/>
            <a:headEnd/>
            <a:tailEnd/>
          </a:ln>
        </p:spPr>
        <p:txBody>
          <a:bodyPr wrap="square">
            <a:spAutoFit/>
          </a:bodyPr>
          <a:lstStyle/>
          <a:p>
            <a:r>
              <a:rPr lang="en-US" sz="1400" dirty="0" smtClean="0">
                <a:solidFill>
                  <a:srgbClr val="FF0000"/>
                </a:solidFill>
                <a:latin typeface="Georgia" charset="0"/>
              </a:rPr>
              <a:t>Cultural Preservation and Transformation</a:t>
            </a:r>
            <a:endParaRPr lang="en-US" sz="1400" dirty="0">
              <a:solidFill>
                <a:srgbClr val="FF0000"/>
              </a:solidFill>
              <a:latin typeface="Georgia" charset="0"/>
            </a:endParaRPr>
          </a:p>
        </p:txBody>
      </p:sp>
      <p:sp>
        <p:nvSpPr>
          <p:cNvPr id="11" name="TextBox 10"/>
          <p:cNvSpPr txBox="1">
            <a:spLocks noChangeArrowheads="1"/>
          </p:cNvSpPr>
          <p:nvPr/>
        </p:nvSpPr>
        <p:spPr bwMode="auto">
          <a:xfrm>
            <a:off x="2247900" y="5867400"/>
            <a:ext cx="4724400" cy="307777"/>
          </a:xfrm>
          <a:prstGeom prst="rect">
            <a:avLst/>
          </a:prstGeom>
          <a:noFill/>
          <a:ln w="9525">
            <a:noFill/>
            <a:miter lim="800000"/>
            <a:headEnd/>
            <a:tailEnd/>
          </a:ln>
        </p:spPr>
        <p:txBody>
          <a:bodyPr wrap="square">
            <a:spAutoFit/>
          </a:bodyPr>
          <a:lstStyle/>
          <a:p>
            <a:pPr algn="ctr"/>
            <a:r>
              <a:rPr lang="en-US" sz="1400" dirty="0" smtClean="0">
                <a:solidFill>
                  <a:srgbClr val="FF0000"/>
                </a:solidFill>
                <a:latin typeface="Georgia" charset="0"/>
              </a:rPr>
              <a:t>Responsible Local and Global Citizenship</a:t>
            </a:r>
            <a:endParaRPr lang="en-US" sz="1400" dirty="0">
              <a:solidFill>
                <a:srgbClr val="FF0000"/>
              </a:solidFill>
              <a:latin typeface="Georgia" charset="0"/>
            </a:endParaRPr>
          </a:p>
        </p:txBody>
      </p:sp>
      <p:sp>
        <p:nvSpPr>
          <p:cNvPr id="12" name="TextBox 11"/>
          <p:cNvSpPr txBox="1">
            <a:spLocks noChangeArrowheads="1"/>
          </p:cNvSpPr>
          <p:nvPr/>
        </p:nvSpPr>
        <p:spPr bwMode="auto">
          <a:xfrm>
            <a:off x="228600" y="2590800"/>
            <a:ext cx="2743200" cy="523220"/>
          </a:xfrm>
          <a:prstGeom prst="rect">
            <a:avLst/>
          </a:prstGeom>
          <a:noFill/>
          <a:ln w="9525">
            <a:noFill/>
            <a:miter lim="800000"/>
            <a:headEnd/>
            <a:tailEnd/>
          </a:ln>
        </p:spPr>
        <p:txBody>
          <a:bodyPr wrap="square">
            <a:spAutoFit/>
          </a:bodyPr>
          <a:lstStyle/>
          <a:p>
            <a:r>
              <a:rPr lang="en-US" sz="1400" dirty="0" smtClean="0">
                <a:solidFill>
                  <a:srgbClr val="FF0000"/>
                </a:solidFill>
                <a:latin typeface="Georgia" charset="0"/>
              </a:rPr>
              <a:t>The Dynamics of Systems and Change</a:t>
            </a:r>
            <a:endParaRPr lang="en-US" sz="1400" dirty="0">
              <a:solidFill>
                <a:srgbClr val="FF0000"/>
              </a:solidFill>
              <a:latin typeface="Georg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smtClean="0"/>
              <a:t>Standard: </a:t>
            </a:r>
            <a:r>
              <a:rPr lang="en-US" b="1" dirty="0" smtClean="0"/>
              <a:t>A. Cultural Preservation and Transformation</a:t>
            </a:r>
            <a:endParaRPr lang="en-US" dirty="0"/>
          </a:p>
        </p:txBody>
      </p:sp>
      <p:sp>
        <p:nvSpPr>
          <p:cNvPr id="3" name="Content Placeholder 2"/>
          <p:cNvSpPr>
            <a:spLocks noGrp="1"/>
          </p:cNvSpPr>
          <p:nvPr>
            <p:ph idx="1"/>
          </p:nvPr>
        </p:nvSpPr>
        <p:spPr/>
        <p:txBody>
          <a:bodyPr/>
          <a:lstStyle/>
          <a:p>
            <a:pPr>
              <a:buNone/>
            </a:pPr>
            <a:endParaRPr lang="en-US" sz="2400" b="1" dirty="0" smtClean="0">
              <a:solidFill>
                <a:schemeClr val="accent1">
                  <a:lumMod val="50000"/>
                </a:schemeClr>
              </a:solidFill>
            </a:endParaRPr>
          </a:p>
          <a:p>
            <a:pPr>
              <a:buNone/>
            </a:pPr>
            <a:r>
              <a:rPr lang="en-US" sz="2400" b="1" dirty="0" smtClean="0">
                <a:solidFill>
                  <a:schemeClr val="accent1">
                    <a:lumMod val="50000"/>
                  </a:schemeClr>
                </a:solidFill>
              </a:rPr>
              <a:t>Consider the benefits of cultural homogeneity and of cultural diversity to the sustainability of a community in a place over time.  </a:t>
            </a:r>
          </a:p>
          <a:p>
            <a:pPr>
              <a:buNone/>
            </a:pPr>
            <a:endParaRPr lang="en-US" sz="2400" b="1" dirty="0" smtClean="0"/>
          </a:p>
          <a:p>
            <a:pPr>
              <a:buNone/>
            </a:pPr>
            <a:endParaRPr lang="en-US" sz="2400" dirty="0" smtClean="0"/>
          </a:p>
          <a:p>
            <a:pPr>
              <a:buNone/>
            </a:pPr>
            <a:r>
              <a:rPr lang="en-US" sz="2400" b="1" dirty="0" smtClean="0">
                <a:solidFill>
                  <a:srgbClr val="808000"/>
                </a:solidFill>
              </a:rPr>
              <a:t>Use stories and the arts to document and make visible what should be preserved and what needs to change in order to contribute to the sustainability of our communities in our places over time.  </a:t>
            </a:r>
            <a:endParaRPr lang="en-US" sz="2400" dirty="0">
              <a:solidFill>
                <a:srgbClr val="8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smtClean="0"/>
              <a:t>Standard: </a:t>
            </a:r>
            <a:r>
              <a:rPr lang="en-US" b="1" dirty="0" smtClean="0"/>
              <a:t>B. Responsible Local/Global Citizenship</a:t>
            </a:r>
            <a:endParaRPr lang="en-US" dirty="0"/>
          </a:p>
        </p:txBody>
      </p:sp>
      <p:sp>
        <p:nvSpPr>
          <p:cNvPr id="3" name="Content Placeholder 2"/>
          <p:cNvSpPr>
            <a:spLocks noGrp="1"/>
          </p:cNvSpPr>
          <p:nvPr>
            <p:ph idx="1"/>
          </p:nvPr>
        </p:nvSpPr>
        <p:spPr/>
        <p:txBody>
          <a:bodyPr/>
          <a:lstStyle/>
          <a:p>
            <a:pPr>
              <a:buNone/>
            </a:pPr>
            <a:endParaRPr lang="en-US" sz="2400" b="1" dirty="0" smtClean="0">
              <a:solidFill>
                <a:schemeClr val="accent1">
                  <a:lumMod val="50000"/>
                </a:schemeClr>
              </a:solidFill>
            </a:endParaRPr>
          </a:p>
          <a:p>
            <a:pPr>
              <a:buNone/>
            </a:pPr>
            <a:endParaRPr lang="en-US" sz="2400" b="1" dirty="0" smtClean="0">
              <a:solidFill>
                <a:schemeClr val="accent1">
                  <a:lumMod val="50000"/>
                </a:schemeClr>
              </a:solidFill>
            </a:endParaRPr>
          </a:p>
          <a:p>
            <a:pPr>
              <a:buNone/>
            </a:pPr>
            <a:r>
              <a:rPr lang="en-US" sz="2400" b="1" dirty="0" smtClean="0">
                <a:solidFill>
                  <a:schemeClr val="accent1">
                    <a:lumMod val="50000"/>
                  </a:schemeClr>
                </a:solidFill>
              </a:rPr>
              <a:t>Form an opinion about the requirements of responsible local, national, and global citizenship by synthesizing diverse perspectives on participation and governance.  </a:t>
            </a:r>
          </a:p>
          <a:p>
            <a:pPr>
              <a:buNone/>
            </a:pPr>
            <a:endParaRPr lang="en-US" sz="2400" b="1" dirty="0" smtClean="0">
              <a:solidFill>
                <a:schemeClr val="accent1">
                  <a:lumMod val="50000"/>
                </a:schemeClr>
              </a:solidFill>
            </a:endParaRPr>
          </a:p>
          <a:p>
            <a:pPr>
              <a:buNone/>
            </a:pPr>
            <a:r>
              <a:rPr lang="en-US" sz="2400" b="1" dirty="0" smtClean="0">
                <a:solidFill>
                  <a:srgbClr val="808000"/>
                </a:solidFill>
              </a:rPr>
              <a:t>Demonstrate individual and collective respect for themselves and the Commons.  </a:t>
            </a:r>
            <a:endParaRPr lang="en-US" sz="2400" dirty="0" smtClean="0">
              <a:solidFill>
                <a:srgbClr val="808000"/>
              </a:solidFill>
            </a:endParaRPr>
          </a:p>
          <a:p>
            <a:pPr>
              <a:buNone/>
            </a:pPr>
            <a:endParaRPr lang="en-US" sz="2400" dirty="0">
              <a:solidFill>
                <a:srgbClr val="8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smtClean="0"/>
              <a:t>Standard: </a:t>
            </a:r>
            <a:r>
              <a:rPr lang="en-US" b="1" dirty="0" smtClean="0"/>
              <a:t>C. The Dynamics of Systems &amp; Change</a:t>
            </a:r>
            <a:endParaRPr lang="en-US" dirty="0"/>
          </a:p>
        </p:txBody>
      </p:sp>
      <p:sp>
        <p:nvSpPr>
          <p:cNvPr id="3" name="Content Placeholder 2"/>
          <p:cNvSpPr>
            <a:spLocks noGrp="1"/>
          </p:cNvSpPr>
          <p:nvPr>
            <p:ph idx="1"/>
          </p:nvPr>
        </p:nvSpPr>
        <p:spPr/>
        <p:txBody>
          <a:bodyPr/>
          <a:lstStyle/>
          <a:p>
            <a:pPr lvl="0">
              <a:buNone/>
            </a:pPr>
            <a:endParaRPr lang="en-US" sz="2400" b="1" dirty="0" smtClean="0">
              <a:solidFill>
                <a:schemeClr val="accent1">
                  <a:lumMod val="50000"/>
                </a:schemeClr>
              </a:solidFill>
            </a:endParaRPr>
          </a:p>
          <a:p>
            <a:pPr lvl="0">
              <a:buNone/>
            </a:pPr>
            <a:endParaRPr lang="en-US" sz="2400" b="1" dirty="0" smtClean="0">
              <a:solidFill>
                <a:schemeClr val="accent1">
                  <a:lumMod val="50000"/>
                </a:schemeClr>
              </a:solidFill>
            </a:endParaRPr>
          </a:p>
          <a:p>
            <a:pPr lvl="0">
              <a:buNone/>
            </a:pPr>
            <a:r>
              <a:rPr lang="en-US" sz="2400" b="1" dirty="0" smtClean="0">
                <a:solidFill>
                  <a:schemeClr val="accent1">
                    <a:lumMod val="50000"/>
                  </a:schemeClr>
                </a:solidFill>
              </a:rPr>
              <a:t>See the whole system, its parts, and their place within the system.  </a:t>
            </a:r>
          </a:p>
          <a:p>
            <a:pPr lvl="0">
              <a:buNone/>
            </a:pPr>
            <a:endParaRPr lang="en-US" sz="2400" b="1" dirty="0" smtClean="0">
              <a:solidFill>
                <a:schemeClr val="accent1">
                  <a:lumMod val="50000"/>
                </a:schemeClr>
              </a:solidFill>
            </a:endParaRPr>
          </a:p>
          <a:p>
            <a:pPr lvl="0">
              <a:buNone/>
            </a:pPr>
            <a:endParaRPr lang="en-US" sz="2400" dirty="0" smtClean="0">
              <a:solidFill>
                <a:schemeClr val="accent1">
                  <a:lumMod val="50000"/>
                </a:schemeClr>
              </a:solidFill>
            </a:endParaRPr>
          </a:p>
          <a:p>
            <a:pPr lvl="0">
              <a:buNone/>
            </a:pPr>
            <a:endParaRPr lang="en-US" sz="2400" dirty="0" smtClean="0">
              <a:solidFill>
                <a:schemeClr val="accent1">
                  <a:lumMod val="50000"/>
                </a:schemeClr>
              </a:solidFill>
            </a:endParaRPr>
          </a:p>
          <a:p>
            <a:pPr lvl="0">
              <a:buNone/>
            </a:pPr>
            <a:r>
              <a:rPr lang="en-US" sz="2400" b="1" dirty="0" smtClean="0">
                <a:solidFill>
                  <a:srgbClr val="808000"/>
                </a:solidFill>
              </a:rPr>
              <a:t> Define what a system is and determine if things are or are not systems.  </a:t>
            </a:r>
            <a:endParaRPr lang="en-US" sz="2400" dirty="0" smtClean="0">
              <a:solidFill>
                <a:srgbClr val="808000"/>
              </a:solidFill>
            </a:endParaRPr>
          </a:p>
          <a:p>
            <a:pPr>
              <a:buNone/>
            </a:pPr>
            <a:endParaRPr lang="en-US" sz="2400" dirty="0">
              <a:solidFill>
                <a:srgbClr val="8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smtClean="0"/>
              <a:t>Standard: </a:t>
            </a:r>
            <a:r>
              <a:rPr lang="en-US" b="1" dirty="0" smtClean="0"/>
              <a:t>D. Sustainable </a:t>
            </a:r>
            <a:br>
              <a:rPr lang="en-US" b="1" dirty="0" smtClean="0"/>
            </a:br>
            <a:r>
              <a:rPr lang="en-US" b="1" dirty="0" smtClean="0"/>
              <a:t>Economics</a:t>
            </a:r>
            <a:endParaRPr lang="en-US" dirty="0"/>
          </a:p>
        </p:txBody>
      </p:sp>
      <p:sp>
        <p:nvSpPr>
          <p:cNvPr id="3" name="Content Placeholder 2"/>
          <p:cNvSpPr>
            <a:spLocks noGrp="1"/>
          </p:cNvSpPr>
          <p:nvPr>
            <p:ph idx="1"/>
          </p:nvPr>
        </p:nvSpPr>
        <p:spPr/>
        <p:txBody>
          <a:bodyPr/>
          <a:lstStyle/>
          <a:p>
            <a:pPr lvl="0">
              <a:buNone/>
            </a:pPr>
            <a:endParaRPr lang="en-US" sz="2400" b="1" dirty="0" smtClean="0">
              <a:solidFill>
                <a:schemeClr val="accent1">
                  <a:lumMod val="50000"/>
                </a:schemeClr>
              </a:solidFill>
            </a:endParaRPr>
          </a:p>
          <a:p>
            <a:pPr lvl="0">
              <a:buNone/>
            </a:pPr>
            <a:r>
              <a:rPr lang="en-US" sz="2400" b="1" i="1" dirty="0" smtClean="0">
                <a:solidFill>
                  <a:schemeClr val="accent1">
                    <a:lumMod val="50000"/>
                  </a:schemeClr>
                </a:solidFill>
              </a:rPr>
              <a:t>Illustrate their understanding of the relationships among ecological, economic and social systems.  </a:t>
            </a:r>
            <a:endParaRPr lang="en-US" sz="2400" dirty="0" smtClean="0">
              <a:solidFill>
                <a:schemeClr val="accent1">
                  <a:lumMod val="50000"/>
                </a:schemeClr>
              </a:solidFill>
            </a:endParaRPr>
          </a:p>
          <a:p>
            <a:pPr>
              <a:buNone/>
            </a:pPr>
            <a:r>
              <a:rPr lang="en-US" sz="2400" b="1" dirty="0" smtClean="0">
                <a:solidFill>
                  <a:schemeClr val="accent1">
                    <a:lumMod val="50000"/>
                  </a:schemeClr>
                </a:solidFill>
              </a:rPr>
              <a:t> </a:t>
            </a:r>
            <a:endParaRPr lang="en-US" sz="2400" dirty="0" smtClean="0">
              <a:solidFill>
                <a:schemeClr val="accent1">
                  <a:lumMod val="50000"/>
                </a:schemeClr>
              </a:solidFill>
            </a:endParaRPr>
          </a:p>
          <a:p>
            <a:pPr>
              <a:buNone/>
            </a:pPr>
            <a:r>
              <a:rPr lang="en-US" sz="2400" b="1" dirty="0" smtClean="0">
                <a:solidFill>
                  <a:srgbClr val="808000"/>
                </a:solidFill>
              </a:rPr>
              <a:t>Calculate the buying power of their generation per year and take responsibility for contributing to a sustainable future by changing their consumption patterns.  </a:t>
            </a:r>
            <a:endParaRPr lang="en-US" sz="2400" dirty="0">
              <a:solidFill>
                <a:srgbClr val="8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smtClean="0"/>
              <a:t>Standard: </a:t>
            </a:r>
            <a:r>
              <a:rPr lang="en-US" b="1" dirty="0" smtClean="0"/>
              <a:t>E. Healthy </a:t>
            </a:r>
            <a:br>
              <a:rPr lang="en-US" b="1" dirty="0" smtClean="0"/>
            </a:br>
            <a:r>
              <a:rPr lang="en-US" b="1" dirty="0" smtClean="0"/>
              <a:t>Commons</a:t>
            </a:r>
            <a:endParaRPr lang="en-US" dirty="0"/>
          </a:p>
        </p:txBody>
      </p:sp>
      <p:sp>
        <p:nvSpPr>
          <p:cNvPr id="3" name="Content Placeholder 2"/>
          <p:cNvSpPr>
            <a:spLocks noGrp="1"/>
          </p:cNvSpPr>
          <p:nvPr>
            <p:ph idx="1"/>
          </p:nvPr>
        </p:nvSpPr>
        <p:spPr/>
        <p:txBody>
          <a:bodyPr/>
          <a:lstStyle/>
          <a:p>
            <a:pPr lvl="0">
              <a:buNone/>
            </a:pPr>
            <a:endParaRPr lang="en-US" sz="2400" b="1" dirty="0" smtClean="0"/>
          </a:p>
          <a:p>
            <a:pPr lvl="0">
              <a:buNone/>
            </a:pPr>
            <a:endParaRPr lang="en-US" sz="2400" b="1" dirty="0" smtClean="0"/>
          </a:p>
          <a:p>
            <a:pPr lvl="0">
              <a:buNone/>
            </a:pPr>
            <a:endParaRPr lang="en-US" sz="2400" b="1" dirty="0" smtClean="0"/>
          </a:p>
          <a:p>
            <a:pPr lvl="0">
              <a:buNone/>
            </a:pPr>
            <a:endParaRPr lang="en-US" sz="2400" b="1" dirty="0" smtClean="0"/>
          </a:p>
          <a:p>
            <a:pPr lvl="0">
              <a:buNone/>
            </a:pPr>
            <a:endParaRPr lang="en-US" sz="2400" b="1" dirty="0" smtClean="0"/>
          </a:p>
          <a:p>
            <a:pPr lvl="0">
              <a:buNone/>
            </a:pPr>
            <a:r>
              <a:rPr lang="en-US" sz="2400" b="1" dirty="0" smtClean="0">
                <a:solidFill>
                  <a:srgbClr val="808000"/>
                </a:solidFill>
              </a:rPr>
              <a:t>Develop criteria </a:t>
            </a:r>
            <a:r>
              <a:rPr lang="en-US" sz="2400" b="1" dirty="0" smtClean="0">
                <a:solidFill>
                  <a:srgbClr val="808000"/>
                </a:solidFill>
              </a:rPr>
              <a:t>to </a:t>
            </a:r>
            <a:r>
              <a:rPr lang="en-US" sz="2400" b="1" dirty="0" smtClean="0">
                <a:solidFill>
                  <a:srgbClr val="808000"/>
                </a:solidFill>
              </a:rPr>
              <a:t>reconcile the conflicts that exist between our individual rights and our responsibilities as citizens to tend the Commons, in relation to specific Commons.  </a:t>
            </a:r>
            <a:endParaRPr lang="en-US" sz="2400" dirty="0">
              <a:solidFill>
                <a:srgbClr val="8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smtClean="0"/>
              <a:t>Standard: </a:t>
            </a:r>
            <a:r>
              <a:rPr lang="en-US" b="1" dirty="0" smtClean="0"/>
              <a:t>F. Natural Laws and Ecological Principles</a:t>
            </a:r>
            <a:endParaRPr lang="en-US" dirty="0"/>
          </a:p>
        </p:txBody>
      </p:sp>
      <p:sp>
        <p:nvSpPr>
          <p:cNvPr id="3" name="Content Placeholder 2"/>
          <p:cNvSpPr>
            <a:spLocks noGrp="1"/>
          </p:cNvSpPr>
          <p:nvPr>
            <p:ph idx="1"/>
          </p:nvPr>
        </p:nvSpPr>
        <p:spPr/>
        <p:txBody>
          <a:bodyPr/>
          <a:lstStyle/>
          <a:p>
            <a:pPr lvl="0">
              <a:buNone/>
            </a:pPr>
            <a:endParaRPr lang="en-US" sz="2400" b="1" dirty="0" smtClean="0"/>
          </a:p>
          <a:p>
            <a:pPr lvl="0">
              <a:buNone/>
            </a:pPr>
            <a:endParaRPr lang="en-US" sz="2400" b="1" dirty="0" smtClean="0"/>
          </a:p>
          <a:p>
            <a:pPr>
              <a:buNone/>
            </a:pPr>
            <a:r>
              <a:rPr lang="en-US" sz="2400" b="1" i="1" dirty="0" smtClean="0">
                <a:solidFill>
                  <a:schemeClr val="accent2"/>
                </a:solidFill>
              </a:rPr>
              <a:t>Demonstrate awareness of the importance of a great diversity of life (biodiversity) to the long-term sustainability of humankind and other living species on Earth</a:t>
            </a:r>
            <a:r>
              <a:rPr lang="en-US" sz="2400" b="1" i="1" dirty="0" smtClean="0">
                <a:solidFill>
                  <a:schemeClr val="accent2"/>
                </a:solidFill>
              </a:rPr>
              <a:t>.</a:t>
            </a:r>
            <a:endParaRPr lang="en-US" sz="2400"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smtClean="0"/>
              <a:t>Standard: </a:t>
            </a:r>
            <a:r>
              <a:rPr lang="en-US" b="1" dirty="0" smtClean="0"/>
              <a:t>G. Inventing and Affecting the Future</a:t>
            </a:r>
            <a:endParaRPr lang="en-US" dirty="0"/>
          </a:p>
        </p:txBody>
      </p:sp>
      <p:sp>
        <p:nvSpPr>
          <p:cNvPr id="3" name="Content Placeholder 2"/>
          <p:cNvSpPr>
            <a:spLocks noGrp="1"/>
          </p:cNvSpPr>
          <p:nvPr>
            <p:ph idx="1"/>
          </p:nvPr>
        </p:nvSpPr>
        <p:spPr/>
        <p:txBody>
          <a:bodyPr/>
          <a:lstStyle/>
          <a:p>
            <a:pPr lvl="0">
              <a:buNone/>
            </a:pPr>
            <a:r>
              <a:rPr lang="en-US" sz="2400" b="1" dirty="0" smtClean="0">
                <a:solidFill>
                  <a:schemeClr val="accent1">
                    <a:lumMod val="50000"/>
                  </a:schemeClr>
                </a:solidFill>
              </a:rPr>
              <a:t>Develop visioning skills to create a healthy and sustainable future.  </a:t>
            </a:r>
            <a:endParaRPr lang="en-US" sz="2400" dirty="0" smtClean="0">
              <a:solidFill>
                <a:schemeClr val="accent1">
                  <a:lumMod val="50000"/>
                </a:schemeClr>
              </a:solidFill>
            </a:endParaRPr>
          </a:p>
          <a:p>
            <a:pPr>
              <a:buNone/>
            </a:pPr>
            <a:endParaRPr lang="en-US" sz="2400" b="1" dirty="0" smtClean="0"/>
          </a:p>
          <a:p>
            <a:pPr>
              <a:buNone/>
            </a:pPr>
            <a:endParaRPr lang="en-US" sz="2400" b="1" dirty="0" smtClean="0"/>
          </a:p>
          <a:p>
            <a:pPr>
              <a:buNone/>
            </a:pPr>
            <a:r>
              <a:rPr lang="en-US" sz="2400" b="1" dirty="0" smtClean="0"/>
              <a:t> </a:t>
            </a:r>
            <a:endParaRPr lang="en-US" sz="2400" dirty="0" smtClean="0"/>
          </a:p>
          <a:p>
            <a:pPr lvl="0">
              <a:buNone/>
            </a:pPr>
            <a:r>
              <a:rPr lang="en-US" sz="2400" b="1" dirty="0" smtClean="0">
                <a:solidFill>
                  <a:srgbClr val="808000"/>
                </a:solidFill>
              </a:rPr>
              <a:t>Distinguish goals from indicators (problems from symptoms).  </a:t>
            </a:r>
          </a:p>
          <a:p>
            <a:pPr lvl="0">
              <a:buNone/>
            </a:pPr>
            <a:endParaRPr lang="en-US" sz="2400" dirty="0" smtClean="0">
              <a:solidFill>
                <a:srgbClr val="808000"/>
              </a:solidFill>
            </a:endParaRPr>
          </a:p>
          <a:p>
            <a:pPr lvl="0">
              <a:buNone/>
            </a:pPr>
            <a:r>
              <a:rPr lang="en-US" sz="2400" b="1" dirty="0" smtClean="0">
                <a:solidFill>
                  <a:srgbClr val="808000"/>
                </a:solidFill>
              </a:rPr>
              <a:t>Identify the most upstream problems to address within their sphere of influence.  </a:t>
            </a:r>
            <a:endParaRPr lang="en-US" sz="2400" dirty="0">
              <a:solidFill>
                <a:srgbClr val="8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smtClean="0"/>
              <a:t>Standard: </a:t>
            </a:r>
            <a:r>
              <a:rPr lang="en-US" b="1" dirty="0" smtClean="0"/>
              <a:t>H. Multiple </a:t>
            </a:r>
            <a:br>
              <a:rPr lang="en-US" b="1" dirty="0" smtClean="0"/>
            </a:br>
            <a:r>
              <a:rPr lang="en-US" b="1" dirty="0" smtClean="0"/>
              <a:t>Perspectives</a:t>
            </a:r>
            <a:endParaRPr lang="en-US" dirty="0"/>
          </a:p>
        </p:txBody>
      </p:sp>
      <p:sp>
        <p:nvSpPr>
          <p:cNvPr id="3" name="Content Placeholder 2"/>
          <p:cNvSpPr>
            <a:spLocks noGrp="1"/>
          </p:cNvSpPr>
          <p:nvPr>
            <p:ph idx="1"/>
          </p:nvPr>
        </p:nvSpPr>
        <p:spPr/>
        <p:txBody>
          <a:bodyPr/>
          <a:lstStyle/>
          <a:p>
            <a:pPr lvl="0">
              <a:buNone/>
            </a:pPr>
            <a:endParaRPr lang="en-US" sz="2400" b="1" dirty="0" smtClean="0">
              <a:solidFill>
                <a:schemeClr val="accent2">
                  <a:lumMod val="75000"/>
                </a:schemeClr>
              </a:solidFill>
            </a:endParaRPr>
          </a:p>
          <a:p>
            <a:pPr lvl="0">
              <a:buNone/>
            </a:pPr>
            <a:endParaRPr lang="en-US" sz="2400" b="1" dirty="0" smtClean="0">
              <a:solidFill>
                <a:schemeClr val="accent2">
                  <a:lumMod val="75000"/>
                </a:schemeClr>
              </a:solidFill>
            </a:endParaRPr>
          </a:p>
          <a:p>
            <a:pPr lvl="0">
              <a:buNone/>
            </a:pPr>
            <a:r>
              <a:rPr lang="en-US" sz="2400" b="1" dirty="0" smtClean="0">
                <a:solidFill>
                  <a:schemeClr val="accent2">
                    <a:lumMod val="75000"/>
                  </a:schemeClr>
                </a:solidFill>
              </a:rPr>
              <a:t>Seek to determine the interests that underlie people’s positions and behaviors.  </a:t>
            </a:r>
            <a:endParaRPr lang="en-US" sz="2400" dirty="0" smtClean="0">
              <a:solidFill>
                <a:schemeClr val="accent2">
                  <a:lumMod val="75000"/>
                </a:schemeClr>
              </a:solidFill>
            </a:endParaRPr>
          </a:p>
          <a:p>
            <a:pPr lvl="0">
              <a:buNone/>
            </a:pPr>
            <a:endParaRPr lang="en-US" sz="1100" dirty="0" smtClean="0">
              <a:solidFill>
                <a:schemeClr val="accent2">
                  <a:lumMod val="75000"/>
                </a:schemeClr>
              </a:solidFill>
            </a:endParaRPr>
          </a:p>
          <a:p>
            <a:pPr>
              <a:buNone/>
            </a:pPr>
            <a:r>
              <a:rPr lang="en-US" sz="2000" b="1" dirty="0" smtClean="0">
                <a:solidFill>
                  <a:srgbClr val="993300"/>
                </a:solidFill>
              </a:rPr>
              <a:t>Identify Author’s Purpose. Reading Standard  </a:t>
            </a:r>
          </a:p>
          <a:p>
            <a:pPr>
              <a:buNone/>
            </a:pPr>
            <a:r>
              <a:rPr lang="en-US" sz="2000" b="1" dirty="0" smtClean="0">
                <a:solidFill>
                  <a:srgbClr val="993300"/>
                </a:solidFill>
              </a:rPr>
              <a:t>Distinguish Positions from Interests (Win </a:t>
            </a:r>
            <a:r>
              <a:rPr lang="en-US" sz="2000" b="1" dirty="0" err="1" smtClean="0">
                <a:solidFill>
                  <a:srgbClr val="993300"/>
                </a:solidFill>
              </a:rPr>
              <a:t>Win</a:t>
            </a:r>
            <a:r>
              <a:rPr lang="en-US" sz="2000" b="1" dirty="0" smtClean="0">
                <a:solidFill>
                  <a:srgbClr val="993300"/>
                </a:solidFill>
              </a:rPr>
              <a:t> Negotiation: </a:t>
            </a:r>
            <a:r>
              <a:rPr lang="en-US" sz="2000" b="1" u="sng" dirty="0" smtClean="0">
                <a:solidFill>
                  <a:srgbClr val="993300"/>
                </a:solidFill>
              </a:rPr>
              <a:t>Getting to Yes</a:t>
            </a:r>
            <a:r>
              <a:rPr lang="en-US" sz="2000" b="1" dirty="0" smtClean="0">
                <a:solidFill>
                  <a:srgbClr val="993300"/>
                </a:solidFill>
              </a:rPr>
              <a:t>, Fisher and </a:t>
            </a:r>
            <a:r>
              <a:rPr lang="en-US" sz="2000" b="1" dirty="0" err="1" smtClean="0">
                <a:solidFill>
                  <a:srgbClr val="993300"/>
                </a:solidFill>
              </a:rPr>
              <a:t>Ury</a:t>
            </a:r>
            <a:r>
              <a:rPr lang="en-US" sz="2000" b="1" dirty="0" smtClean="0">
                <a:solidFill>
                  <a:srgbClr val="993300"/>
                </a:solidFill>
              </a:rPr>
              <a:t>, Harvard School of Negotiation)</a:t>
            </a:r>
            <a:endParaRPr lang="en-US" sz="2000" dirty="0" smtClean="0">
              <a:solidFill>
                <a:srgbClr val="993300"/>
              </a:solidFill>
            </a:endParaRPr>
          </a:p>
          <a:p>
            <a:pPr>
              <a:buNone/>
            </a:pPr>
            <a:r>
              <a:rPr lang="en-US" sz="2400" b="1" dirty="0" smtClean="0"/>
              <a:t>  </a:t>
            </a:r>
            <a:endParaRPr lang="en-US" sz="2400" b="1" dirty="0" smtClean="0">
              <a:solidFill>
                <a:schemeClr val="accent2">
                  <a:lumMod val="75000"/>
                </a:schemeClr>
              </a:solidFill>
            </a:endParaRPr>
          </a:p>
          <a:p>
            <a:pP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Important Convergence</a:t>
            </a:r>
            <a:br>
              <a:rPr lang="en-US" dirty="0" smtClean="0"/>
            </a:br>
            <a:r>
              <a:rPr lang="en-US" sz="3600" dirty="0" smtClean="0"/>
              <a:t>A Work in Progress…</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solidFill>
                  <a:schemeClr val="bg1"/>
                </a:solidFill>
              </a:rPr>
              <a:t>.”  -Cloud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smtClean="0"/>
              <a:t>Standard: </a:t>
            </a:r>
            <a:r>
              <a:rPr lang="en-US" b="1" dirty="0" smtClean="0"/>
              <a:t>I. A Sense </a:t>
            </a:r>
            <a:br>
              <a:rPr lang="en-US" b="1" dirty="0" smtClean="0"/>
            </a:br>
            <a:r>
              <a:rPr lang="en-US" b="1" dirty="0" smtClean="0"/>
              <a:t>of Place</a:t>
            </a:r>
            <a:endParaRPr lang="en-US" dirty="0"/>
          </a:p>
        </p:txBody>
      </p:sp>
      <p:sp>
        <p:nvSpPr>
          <p:cNvPr id="3" name="Content Placeholder 2"/>
          <p:cNvSpPr>
            <a:spLocks noGrp="1"/>
          </p:cNvSpPr>
          <p:nvPr>
            <p:ph idx="1"/>
          </p:nvPr>
        </p:nvSpPr>
        <p:spPr/>
        <p:txBody>
          <a:bodyPr/>
          <a:lstStyle/>
          <a:p>
            <a:pPr>
              <a:buNone/>
            </a:pPr>
            <a:endParaRPr lang="en-US" sz="2400" b="1" dirty="0" smtClean="0"/>
          </a:p>
          <a:p>
            <a:pPr>
              <a:buNone/>
            </a:pPr>
            <a:endParaRPr lang="en-US" sz="2400" b="1" dirty="0" smtClean="0"/>
          </a:p>
          <a:p>
            <a:pPr>
              <a:buNone/>
            </a:pPr>
            <a:r>
              <a:rPr lang="en-US" sz="2400" b="1" dirty="0" smtClean="0">
                <a:solidFill>
                  <a:schemeClr val="accent2">
                    <a:lumMod val="75000"/>
                  </a:schemeClr>
                </a:solidFill>
              </a:rPr>
              <a:t>Create a celebration of the unique cultural character of a place.  </a:t>
            </a:r>
          </a:p>
          <a:p>
            <a:pPr>
              <a:buNone/>
            </a:pPr>
            <a:endParaRPr lang="en-US" sz="2400" dirty="0" smtClean="0">
              <a:solidFill>
                <a:schemeClr val="accent2">
                  <a:lumMod val="75000"/>
                </a:schemeClr>
              </a:solidFill>
            </a:endParaRPr>
          </a:p>
          <a:p>
            <a:pPr>
              <a:buNone/>
            </a:pPr>
            <a:r>
              <a:rPr lang="en-US" sz="2400" b="1" dirty="0" smtClean="0">
                <a:solidFill>
                  <a:schemeClr val="accent2">
                    <a:lumMod val="75000"/>
                  </a:schemeClr>
                </a:solidFill>
              </a:rPr>
              <a:t>Engage in goal setting/future visioning.  </a:t>
            </a:r>
            <a:endParaRPr lang="en-US" sz="2400" dirty="0" smtClean="0">
              <a:solidFill>
                <a:schemeClr val="accent2">
                  <a:lumMod val="75000"/>
                </a:schemeClr>
              </a:solidFill>
            </a:endParaRPr>
          </a:p>
          <a:p>
            <a:pPr>
              <a:buNone/>
            </a:pPr>
            <a:r>
              <a:rPr lang="en-US" sz="2400" b="1"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p:cNvPicPr>
            <a:picLocks noGrp="1" noChangeAspect="1" noChangeArrowheads="1"/>
          </p:cNvPicPr>
          <p:nvPr>
            <p:ph idx="1"/>
          </p:nvPr>
        </p:nvPicPr>
        <p:blipFill>
          <a:blip r:embed="rId2" cstate="print"/>
          <a:srcRect/>
          <a:stretch>
            <a:fillRect/>
          </a:stretch>
        </p:blipFill>
        <p:spPr bwMode="auto">
          <a:xfrm>
            <a:off x="2286000" y="5486400"/>
            <a:ext cx="4526767" cy="596129"/>
          </a:xfrm>
          <a:prstGeom prst="rect">
            <a:avLst/>
          </a:prstGeom>
          <a:noFill/>
          <a:ln w="9525" cap="flat" cmpd="sng" algn="ctr">
            <a:noFill/>
            <a:prstDash val="solid"/>
            <a:miter lim="800000"/>
            <a:headEnd/>
            <a:tailEnd/>
          </a:ln>
          <a:effectLst/>
        </p:spPr>
      </p:pic>
      <p:pic>
        <p:nvPicPr>
          <p:cNvPr id="277507" name="Picture 3"/>
          <p:cNvPicPr>
            <a:picLocks noChangeAspect="1" noChangeArrowheads="1"/>
          </p:cNvPicPr>
          <p:nvPr/>
        </p:nvPicPr>
        <p:blipFill>
          <a:blip r:embed="rId3" cstate="print"/>
          <a:srcRect/>
          <a:stretch>
            <a:fillRect/>
          </a:stretch>
        </p:blipFill>
        <p:spPr bwMode="auto">
          <a:xfrm>
            <a:off x="2286000" y="304800"/>
            <a:ext cx="4206080" cy="5181600"/>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 Curriculum Applications</a:t>
            </a:r>
            <a:endParaRPr lang="en-US" dirty="0"/>
          </a:p>
        </p:txBody>
      </p:sp>
      <p:sp>
        <p:nvSpPr>
          <p:cNvPr id="3" name="Content Placeholder 2"/>
          <p:cNvSpPr>
            <a:spLocks noGrp="1"/>
          </p:cNvSpPr>
          <p:nvPr>
            <p:ph idx="1"/>
          </p:nvPr>
        </p:nvSpPr>
        <p:spPr>
          <a:xfrm>
            <a:off x="-152400" y="1066800"/>
            <a:ext cx="9479280" cy="5120640"/>
          </a:xfrm>
        </p:spPr>
        <p:txBody>
          <a:bodyPr/>
          <a:lstStyle/>
          <a:p>
            <a:pPr>
              <a:buNone/>
            </a:pPr>
            <a:r>
              <a:rPr lang="en-US" sz="2400" dirty="0" smtClean="0"/>
              <a:t>  </a:t>
            </a:r>
            <a:r>
              <a:rPr lang="en-US" sz="2400" b="1" dirty="0" smtClean="0"/>
              <a:t>Choose</a:t>
            </a:r>
            <a:r>
              <a:rPr lang="en-US" sz="2400" dirty="0" smtClean="0"/>
              <a:t> one performance indicator in blue italics </a:t>
            </a:r>
          </a:p>
          <a:p>
            <a:pPr>
              <a:buNone/>
            </a:pPr>
            <a:r>
              <a:rPr lang="en-US" sz="2400" dirty="0" smtClean="0"/>
              <a:t>  </a:t>
            </a:r>
            <a:r>
              <a:rPr lang="en-US" sz="2400" b="1" dirty="0" smtClean="0"/>
              <a:t>Select</a:t>
            </a:r>
            <a:r>
              <a:rPr lang="en-US" sz="2400" dirty="0" smtClean="0"/>
              <a:t> a lesson in a unit you have documented and mapped</a:t>
            </a:r>
          </a:p>
          <a:p>
            <a:pPr>
              <a:buNone/>
            </a:pPr>
            <a:r>
              <a:rPr lang="en-US" sz="2400" b="1" dirty="0" smtClean="0"/>
              <a:t>  Embed</a:t>
            </a:r>
            <a:r>
              <a:rPr lang="en-US" sz="2400" dirty="0" smtClean="0"/>
              <a:t> the performance indicator into the lesson </a:t>
            </a:r>
          </a:p>
          <a:p>
            <a:pPr>
              <a:buNone/>
            </a:pPr>
            <a:r>
              <a:rPr lang="en-US" sz="2400" dirty="0" smtClean="0"/>
              <a:t>  </a:t>
            </a:r>
            <a:r>
              <a:rPr lang="en-US" sz="2400" b="1" dirty="0" smtClean="0"/>
              <a:t>Innovate</a:t>
            </a:r>
            <a:r>
              <a:rPr lang="en-US" sz="2400" dirty="0" smtClean="0"/>
              <a:t> the lesson accordingly</a:t>
            </a:r>
          </a:p>
          <a:p>
            <a:pPr>
              <a:buNone/>
            </a:pPr>
            <a:r>
              <a:rPr lang="en-US" sz="2400" dirty="0" smtClean="0"/>
              <a:t>  </a:t>
            </a:r>
            <a:r>
              <a:rPr lang="en-US" sz="2400" b="1" dirty="0" smtClean="0"/>
              <a:t>Does</a:t>
            </a:r>
            <a:r>
              <a:rPr lang="en-US" sz="2400" dirty="0" smtClean="0"/>
              <a:t> </a:t>
            </a:r>
            <a:r>
              <a:rPr lang="en-US" sz="2400" b="1" dirty="0" smtClean="0"/>
              <a:t>it change </a:t>
            </a:r>
            <a:r>
              <a:rPr lang="en-US" sz="2400" i="1" dirty="0" smtClean="0"/>
              <a:t>your essential question? The guiding questions</a:t>
            </a:r>
            <a:r>
              <a:rPr lang="en-US" sz="2400" dirty="0" smtClean="0"/>
              <a:t>?</a:t>
            </a:r>
          </a:p>
          <a:p>
            <a:pPr>
              <a:buNone/>
            </a:pPr>
            <a:r>
              <a:rPr lang="en-US" sz="2400" dirty="0" smtClean="0"/>
              <a:t>  </a:t>
            </a:r>
            <a:r>
              <a:rPr lang="en-US" sz="2400" b="1" dirty="0" smtClean="0"/>
              <a:t>Does it change </a:t>
            </a:r>
            <a:r>
              <a:rPr lang="en-US" sz="2400" i="1" dirty="0" smtClean="0"/>
              <a:t>the activities? </a:t>
            </a:r>
            <a:r>
              <a:rPr lang="en-US" sz="2400" b="1" dirty="0" smtClean="0"/>
              <a:t>Does it change </a:t>
            </a:r>
            <a:r>
              <a:rPr lang="en-US" sz="2400" i="1" dirty="0" smtClean="0"/>
              <a:t>the assessment</a:t>
            </a:r>
            <a:r>
              <a:rPr lang="en-US" sz="2400" dirty="0" smtClean="0"/>
              <a:t>?</a:t>
            </a:r>
          </a:p>
          <a:p>
            <a:pPr>
              <a:buNone/>
            </a:pPr>
            <a:r>
              <a:rPr lang="en-US" sz="2400" dirty="0" smtClean="0"/>
              <a:t>  </a:t>
            </a:r>
            <a:r>
              <a:rPr lang="en-US" sz="2400" b="1" dirty="0" smtClean="0"/>
              <a:t>Does it change </a:t>
            </a:r>
            <a:r>
              <a:rPr lang="en-US" sz="2400" i="1" dirty="0" smtClean="0"/>
              <a:t>the performance criteria</a:t>
            </a:r>
            <a:r>
              <a:rPr lang="en-US" sz="2400" dirty="0" smtClean="0"/>
              <a:t>? </a:t>
            </a:r>
          </a:p>
          <a:p>
            <a:pPr>
              <a:buNone/>
            </a:pPr>
            <a:r>
              <a:rPr lang="en-US" sz="2400" dirty="0" smtClean="0"/>
              <a:t>  </a:t>
            </a:r>
            <a:r>
              <a:rPr lang="en-US" sz="2400" b="1" dirty="0" smtClean="0"/>
              <a:t>Does it change </a:t>
            </a:r>
            <a:r>
              <a:rPr lang="en-US" sz="2400" i="1" dirty="0" smtClean="0"/>
              <a:t>the student work </a:t>
            </a:r>
            <a:r>
              <a:rPr lang="en-US" sz="2400" dirty="0" smtClean="0"/>
              <a:t>product/performance that you assign to your students that will provide evidence of this attribute?</a:t>
            </a:r>
          </a:p>
          <a:p>
            <a:pPr>
              <a:buNone/>
            </a:pPr>
            <a:r>
              <a:rPr lang="en-US" sz="2400" dirty="0" smtClean="0"/>
              <a:t>  </a:t>
            </a:r>
            <a:r>
              <a:rPr lang="en-US" sz="2400" b="1" dirty="0" smtClean="0"/>
              <a:t>What changes would you expect to see in student work </a:t>
            </a:r>
            <a:r>
              <a:rPr lang="en-US" sz="2400" dirty="0" smtClean="0"/>
              <a:t>as a result of embedding this new performance indicator into your lesson?</a:t>
            </a:r>
          </a:p>
          <a:p>
            <a:pPr>
              <a:buNone/>
            </a:pPr>
            <a:endParaRPr lang="en-US" sz="24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 &amp; CC: Shared Philosophies</a:t>
            </a:r>
            <a:endParaRPr lang="en-US" dirty="0"/>
          </a:p>
        </p:txBody>
      </p:sp>
      <p:sp>
        <p:nvSpPr>
          <p:cNvPr id="3" name="Content Placeholder 2"/>
          <p:cNvSpPr>
            <a:spLocks noGrp="1"/>
          </p:cNvSpPr>
          <p:nvPr>
            <p:ph idx="1"/>
          </p:nvPr>
        </p:nvSpPr>
        <p:spPr/>
        <p:txBody>
          <a:bodyPr/>
          <a:lstStyle/>
          <a:p>
            <a:pPr lvl="0"/>
            <a:r>
              <a:rPr lang="en-US" sz="2800" dirty="0" smtClean="0"/>
              <a:t>All students can learn and meet high standards.</a:t>
            </a:r>
          </a:p>
          <a:p>
            <a:pPr lvl="0">
              <a:buNone/>
            </a:pPr>
            <a:endParaRPr lang="en-US" sz="2800" dirty="0" smtClean="0"/>
          </a:p>
          <a:p>
            <a:pPr lvl="0"/>
            <a:r>
              <a:rPr lang="en-US" sz="2800" dirty="0" smtClean="0"/>
              <a:t>All students have the right  to be honored as individuals.</a:t>
            </a:r>
          </a:p>
          <a:p>
            <a:pPr lvl="0">
              <a:buNone/>
            </a:pPr>
            <a:endParaRPr lang="en-US" sz="2800" dirty="0" smtClean="0"/>
          </a:p>
          <a:p>
            <a:pPr lvl="0"/>
            <a:r>
              <a:rPr lang="en-US" sz="2800" dirty="0" smtClean="0"/>
              <a:t>Diversity makes our lives possible and contributes to resilience (at all levels).</a:t>
            </a:r>
          </a:p>
          <a:p>
            <a:pPr lvl="0">
              <a:buNone/>
            </a:pPr>
            <a:endParaRPr lang="en-US" sz="2800" dirty="0" smtClean="0"/>
          </a:p>
          <a:p>
            <a:pPr lvl="0"/>
            <a:r>
              <a:rPr lang="en-US" sz="2800" dirty="0" smtClean="0"/>
              <a:t>Reflective practices improve education</a:t>
            </a:r>
            <a:endParaRPr lang="en-US" sz="2800" dirty="0"/>
          </a:p>
        </p:txBody>
      </p:sp>
      <p:sp>
        <p:nvSpPr>
          <p:cNvPr id="4" name="TextBox 3"/>
          <p:cNvSpPr txBox="1"/>
          <p:nvPr/>
        </p:nvSpPr>
        <p:spPr>
          <a:xfrm>
            <a:off x="7848600" y="6248400"/>
            <a:ext cx="569387" cy="276999"/>
          </a:xfrm>
          <a:prstGeom prst="rect">
            <a:avLst/>
          </a:prstGeom>
          <a:noFill/>
        </p:spPr>
        <p:txBody>
          <a:bodyPr wrap="none" rtlCol="0">
            <a:spAutoFit/>
          </a:bodyPr>
          <a:lstStyle/>
          <a:p>
            <a:r>
              <a:rPr lang="en-US" sz="1200" dirty="0" smtClean="0"/>
              <a:t>1 of 2</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 &amp; CC: Shared Philosophies</a:t>
            </a:r>
            <a:endParaRPr lang="en-US" dirty="0"/>
          </a:p>
        </p:txBody>
      </p:sp>
      <p:sp>
        <p:nvSpPr>
          <p:cNvPr id="3" name="Content Placeholder 2"/>
          <p:cNvSpPr>
            <a:spLocks noGrp="1"/>
          </p:cNvSpPr>
          <p:nvPr>
            <p:ph idx="1"/>
          </p:nvPr>
        </p:nvSpPr>
        <p:spPr/>
        <p:txBody>
          <a:bodyPr/>
          <a:lstStyle/>
          <a:p>
            <a:pPr lvl="0"/>
            <a:r>
              <a:rPr lang="en-US" sz="2800" dirty="0" smtClean="0"/>
              <a:t>Understanding EfS and Cultural Competency can strengthen educational curriculum and practices. </a:t>
            </a:r>
          </a:p>
          <a:p>
            <a:pPr lvl="0">
              <a:buNone/>
            </a:pPr>
            <a:endParaRPr lang="en-US" sz="2800" dirty="0" smtClean="0"/>
          </a:p>
          <a:p>
            <a:pPr lvl="0"/>
            <a:r>
              <a:rPr lang="en-US" sz="2800" dirty="0" smtClean="0"/>
              <a:t>EfS and Cultural Competency standards can act as a hub for building collective capacities and strategic vision amongst all stake holders in the service of the future we want. </a:t>
            </a:r>
          </a:p>
          <a:p>
            <a:endParaRPr lang="en-US" sz="2800" dirty="0"/>
          </a:p>
        </p:txBody>
      </p:sp>
      <p:sp>
        <p:nvSpPr>
          <p:cNvPr id="4" name="Rectangle 3"/>
          <p:cNvSpPr/>
          <p:nvPr/>
        </p:nvSpPr>
        <p:spPr>
          <a:xfrm>
            <a:off x="7848600" y="6248400"/>
            <a:ext cx="569387" cy="276999"/>
          </a:xfrm>
          <a:prstGeom prst="rect">
            <a:avLst/>
          </a:prstGeom>
        </p:spPr>
        <p:txBody>
          <a:bodyPr wrap="none">
            <a:spAutoFit/>
          </a:bodyPr>
          <a:lstStyle/>
          <a:p>
            <a:r>
              <a:rPr lang="en-US" sz="1200" dirty="0"/>
              <a:t>2</a:t>
            </a:r>
            <a:r>
              <a:rPr lang="en-US" sz="1200" dirty="0" smtClean="0"/>
              <a:t> of 2</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 &amp; CC: Shared </a:t>
            </a:r>
            <a:br>
              <a:rPr lang="en-US" dirty="0" smtClean="0"/>
            </a:br>
            <a:r>
              <a:rPr lang="en-US" dirty="0" smtClean="0"/>
              <a:t>Instructional Practices </a:t>
            </a:r>
            <a:endParaRPr lang="en-US" dirty="0"/>
          </a:p>
        </p:txBody>
      </p:sp>
      <p:sp>
        <p:nvSpPr>
          <p:cNvPr id="3" name="Content Placeholder 2"/>
          <p:cNvSpPr>
            <a:spLocks noGrp="1"/>
          </p:cNvSpPr>
          <p:nvPr>
            <p:ph idx="1"/>
          </p:nvPr>
        </p:nvSpPr>
        <p:spPr/>
        <p:txBody>
          <a:bodyPr/>
          <a:lstStyle/>
          <a:p>
            <a:pPr lvl="0"/>
            <a:r>
              <a:rPr lang="en-US" sz="2800" dirty="0" smtClean="0"/>
              <a:t>Educators use standards and assessment-driven curricula and instruction to provide the support and the challenges necessary for individual students to recognize and achieve their educational potential. </a:t>
            </a:r>
          </a:p>
          <a:p>
            <a:pPr lvl="0">
              <a:buNone/>
            </a:pPr>
            <a:endParaRPr lang="en-US" sz="2800" dirty="0" smtClean="0"/>
          </a:p>
          <a:p>
            <a:pPr lvl="0"/>
            <a:r>
              <a:rPr lang="en-US" sz="2800" dirty="0" smtClean="0"/>
              <a:t>Educators continually read the feedback (assess and analyze) to improve practices over time.</a:t>
            </a:r>
          </a:p>
        </p:txBody>
      </p:sp>
      <p:sp>
        <p:nvSpPr>
          <p:cNvPr id="4" name="Rectangle 3"/>
          <p:cNvSpPr/>
          <p:nvPr/>
        </p:nvSpPr>
        <p:spPr>
          <a:xfrm>
            <a:off x="7848600" y="6248400"/>
            <a:ext cx="569387" cy="276999"/>
          </a:xfrm>
          <a:prstGeom prst="rect">
            <a:avLst/>
          </a:prstGeom>
        </p:spPr>
        <p:txBody>
          <a:bodyPr wrap="none">
            <a:spAutoFit/>
          </a:bodyPr>
          <a:lstStyle/>
          <a:p>
            <a:r>
              <a:rPr lang="en-US" sz="1200" dirty="0" smtClean="0"/>
              <a:t>1 of 4</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 &amp; CC: Shared </a:t>
            </a:r>
            <a:br>
              <a:rPr lang="en-US" dirty="0" smtClean="0"/>
            </a:br>
            <a:r>
              <a:rPr lang="en-US" dirty="0" smtClean="0"/>
              <a:t>Instructional Practices </a:t>
            </a:r>
            <a:endParaRPr lang="en-US" dirty="0"/>
          </a:p>
        </p:txBody>
      </p:sp>
      <p:sp>
        <p:nvSpPr>
          <p:cNvPr id="3" name="Content Placeholder 2"/>
          <p:cNvSpPr>
            <a:spLocks noGrp="1"/>
          </p:cNvSpPr>
          <p:nvPr>
            <p:ph idx="1"/>
          </p:nvPr>
        </p:nvSpPr>
        <p:spPr/>
        <p:txBody>
          <a:bodyPr/>
          <a:lstStyle/>
          <a:p>
            <a:pPr lvl="0"/>
            <a:r>
              <a:rPr lang="en-US" sz="2800" dirty="0" smtClean="0"/>
              <a:t>Educators use backwards design to create and implement interdisciplinary curricula that integrates principles of EfS and cultural competency. </a:t>
            </a:r>
          </a:p>
          <a:p>
            <a:pPr lvl="0">
              <a:buNone/>
            </a:pPr>
            <a:endParaRPr lang="en-US" sz="2800" dirty="0" smtClean="0"/>
          </a:p>
          <a:p>
            <a:pPr lvl="0"/>
            <a:r>
              <a:rPr lang="en-US" sz="2800" dirty="0" smtClean="0"/>
              <a:t>Educators incorporate place-based methodologies to incorporate local ways of knowing and an understanding of historical and cultural knowledge relevant to their work.    </a:t>
            </a:r>
            <a:endParaRPr lang="en-US" sz="2800" dirty="0"/>
          </a:p>
        </p:txBody>
      </p:sp>
      <p:sp>
        <p:nvSpPr>
          <p:cNvPr id="4" name="Rectangle 3"/>
          <p:cNvSpPr/>
          <p:nvPr/>
        </p:nvSpPr>
        <p:spPr>
          <a:xfrm>
            <a:off x="7848600" y="6248400"/>
            <a:ext cx="569387" cy="276999"/>
          </a:xfrm>
          <a:prstGeom prst="rect">
            <a:avLst/>
          </a:prstGeom>
        </p:spPr>
        <p:txBody>
          <a:bodyPr wrap="none">
            <a:spAutoFit/>
          </a:bodyPr>
          <a:lstStyle/>
          <a:p>
            <a:r>
              <a:rPr lang="en-US" sz="1200" dirty="0" smtClean="0"/>
              <a:t>2 of 4</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 &amp; CC: Shared </a:t>
            </a:r>
            <a:br>
              <a:rPr lang="en-US" dirty="0" smtClean="0"/>
            </a:br>
            <a:r>
              <a:rPr lang="en-US" dirty="0" smtClean="0"/>
              <a:t>Instructional Practices </a:t>
            </a:r>
            <a:endParaRPr lang="en-US" dirty="0"/>
          </a:p>
        </p:txBody>
      </p:sp>
      <p:sp>
        <p:nvSpPr>
          <p:cNvPr id="3" name="Content Placeholder 2"/>
          <p:cNvSpPr>
            <a:spLocks noGrp="1"/>
          </p:cNvSpPr>
          <p:nvPr>
            <p:ph idx="1"/>
          </p:nvPr>
        </p:nvSpPr>
        <p:spPr/>
        <p:txBody>
          <a:bodyPr/>
          <a:lstStyle/>
          <a:p>
            <a:pPr lvl="0"/>
            <a:endParaRPr lang="en-US" sz="2800" dirty="0" smtClean="0"/>
          </a:p>
          <a:p>
            <a:pPr lvl="0"/>
            <a:r>
              <a:rPr lang="en-US" sz="2800" dirty="0" smtClean="0"/>
              <a:t>Educators use constructivist approaches to teaching, authentic instruction and assessment, learner-centered instruction, cooperative learning and differentiation to encourage student engagement, honor different learning styles, and provide multiple opportunities for students to share what they know.</a:t>
            </a:r>
            <a:endParaRPr lang="en-US" sz="2800" dirty="0"/>
          </a:p>
        </p:txBody>
      </p:sp>
      <p:sp>
        <p:nvSpPr>
          <p:cNvPr id="4" name="Rectangle 3"/>
          <p:cNvSpPr/>
          <p:nvPr/>
        </p:nvSpPr>
        <p:spPr>
          <a:xfrm>
            <a:off x="7848600" y="6248400"/>
            <a:ext cx="569387" cy="276999"/>
          </a:xfrm>
          <a:prstGeom prst="rect">
            <a:avLst/>
          </a:prstGeom>
        </p:spPr>
        <p:txBody>
          <a:bodyPr wrap="none">
            <a:spAutoFit/>
          </a:bodyPr>
          <a:lstStyle/>
          <a:p>
            <a:r>
              <a:rPr lang="en-US" sz="1200" dirty="0" smtClean="0"/>
              <a:t>3 of 4</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 &amp; CC: Shared </a:t>
            </a:r>
            <a:br>
              <a:rPr lang="en-US" dirty="0" smtClean="0"/>
            </a:br>
            <a:r>
              <a:rPr lang="en-US" dirty="0" smtClean="0"/>
              <a:t>Instructional Practices </a:t>
            </a:r>
            <a:endParaRPr lang="en-US" dirty="0"/>
          </a:p>
        </p:txBody>
      </p:sp>
      <p:sp>
        <p:nvSpPr>
          <p:cNvPr id="3" name="Content Placeholder 2"/>
          <p:cNvSpPr>
            <a:spLocks noGrp="1"/>
          </p:cNvSpPr>
          <p:nvPr>
            <p:ph idx="1"/>
          </p:nvPr>
        </p:nvSpPr>
        <p:spPr/>
        <p:txBody>
          <a:bodyPr/>
          <a:lstStyle/>
          <a:p>
            <a:pPr lvl="0"/>
            <a:r>
              <a:rPr lang="en-US" sz="2800" dirty="0" smtClean="0"/>
              <a:t>Educators use their understanding of EfS and Cultural Competency </a:t>
            </a:r>
            <a:r>
              <a:rPr lang="en-US" sz="2800" u="sng" dirty="0" smtClean="0"/>
              <a:t>to create more opportunities</a:t>
            </a:r>
            <a:r>
              <a:rPr lang="en-US" sz="2800" dirty="0" smtClean="0"/>
              <a:t> for diverse and authentic student engagement.</a:t>
            </a:r>
          </a:p>
          <a:p>
            <a:pPr lvl="0">
              <a:buNone/>
            </a:pPr>
            <a:endParaRPr lang="en-US" sz="2800" dirty="0" smtClean="0"/>
          </a:p>
          <a:p>
            <a:pPr lvl="0"/>
            <a:r>
              <a:rPr lang="en-US" sz="2800" dirty="0" smtClean="0"/>
              <a:t>Educators use curriculum design and instructional methodologies </a:t>
            </a:r>
            <a:r>
              <a:rPr lang="en-US" sz="2800" u="sng" dirty="0" smtClean="0"/>
              <a:t>to produce</a:t>
            </a:r>
            <a:r>
              <a:rPr lang="en-US" sz="2800" dirty="0" smtClean="0"/>
              <a:t> authentic and engaged </a:t>
            </a:r>
            <a:r>
              <a:rPr lang="en-US" sz="2800" u="sng" dirty="0" smtClean="0"/>
              <a:t>learning.</a:t>
            </a:r>
            <a:endParaRPr lang="en-US" sz="2800" dirty="0"/>
          </a:p>
        </p:txBody>
      </p:sp>
      <p:sp>
        <p:nvSpPr>
          <p:cNvPr id="4" name="Rectangle 3"/>
          <p:cNvSpPr/>
          <p:nvPr/>
        </p:nvSpPr>
        <p:spPr>
          <a:xfrm>
            <a:off x="7848600" y="6248400"/>
            <a:ext cx="569387" cy="276999"/>
          </a:xfrm>
          <a:prstGeom prst="rect">
            <a:avLst/>
          </a:prstGeom>
        </p:spPr>
        <p:txBody>
          <a:bodyPr wrap="none">
            <a:spAutoFit/>
          </a:bodyPr>
          <a:lstStyle/>
          <a:p>
            <a:r>
              <a:rPr lang="en-US" sz="1200" dirty="0"/>
              <a:t>4</a:t>
            </a:r>
            <a:r>
              <a:rPr lang="en-US" sz="1200" dirty="0" smtClean="0"/>
              <a:t> of 4</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 &amp; CC: Shared </a:t>
            </a:r>
            <a:br>
              <a:rPr lang="en-US" dirty="0" smtClean="0"/>
            </a:br>
            <a:r>
              <a:rPr lang="en-US" dirty="0" smtClean="0"/>
              <a:t>Organizational Practices </a:t>
            </a:r>
            <a:endParaRPr lang="en-US" dirty="0"/>
          </a:p>
        </p:txBody>
      </p:sp>
      <p:sp>
        <p:nvSpPr>
          <p:cNvPr id="3" name="Content Placeholder 2"/>
          <p:cNvSpPr>
            <a:spLocks noGrp="1"/>
          </p:cNvSpPr>
          <p:nvPr>
            <p:ph idx="1"/>
          </p:nvPr>
        </p:nvSpPr>
        <p:spPr/>
        <p:txBody>
          <a:bodyPr/>
          <a:lstStyle/>
          <a:p>
            <a:pPr lvl="0"/>
            <a:endParaRPr lang="en-US" sz="2800" dirty="0" smtClean="0"/>
          </a:p>
          <a:p>
            <a:pPr lvl="0"/>
            <a:r>
              <a:rPr lang="en-US" sz="2800" dirty="0" smtClean="0"/>
              <a:t>Educators conduct a strengths assessment and review gaps in curriculum and programming to inform the practices of the school and teachers.</a:t>
            </a:r>
          </a:p>
          <a:p>
            <a:pPr lvl="0">
              <a:buNone/>
            </a:pPr>
            <a:endParaRPr lang="en-US" sz="2800" dirty="0" smtClean="0"/>
          </a:p>
          <a:p>
            <a:pPr lvl="0"/>
            <a:r>
              <a:rPr lang="en-US" sz="2800" dirty="0" smtClean="0"/>
              <a:t>Educators fully integrate EfS and CC into the scope and sequence of the school’s curriculum.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Important Convergence</a:t>
            </a:r>
            <a:br>
              <a:rPr lang="en-US" dirty="0" smtClean="0"/>
            </a:br>
            <a:r>
              <a:rPr lang="en-US" sz="3600" dirty="0" smtClean="0"/>
              <a:t>A Work in Progress…</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“The inclusion of diversity is required in order for us to thrive.”  -Jones</a:t>
            </a:r>
            <a:endParaRPr lang="en-US" sz="2800" dirty="0" smtClean="0">
              <a:solidFill>
                <a:schemeClr val="bg1"/>
              </a:solidFill>
            </a:endParaRPr>
          </a:p>
          <a:p>
            <a:pPr marL="514350" indent="-514350">
              <a:buFont typeface="+mj-lt"/>
              <a:buAutoNum type="arabicPeriod"/>
            </a:pPr>
            <a:r>
              <a:rPr lang="en-US" sz="2800" dirty="0" smtClean="0">
                <a:solidFill>
                  <a:schemeClr val="bg1"/>
                </a:solidFill>
              </a:rPr>
              <a:t>“Diversity makes our lives possible.”  -Cloud</a:t>
            </a:r>
          </a:p>
          <a:p>
            <a:pPr marL="514350" indent="-514350">
              <a:buFont typeface="+mj-lt"/>
              <a:buAutoNum type="arabicPeriod"/>
            </a:pPr>
            <a:r>
              <a:rPr lang="en-US" sz="2800" dirty="0" smtClean="0">
                <a:solidFill>
                  <a:schemeClr val="bg1"/>
                </a:solidFill>
              </a:rPr>
              <a:t>“The inclusion of diversity is required in order for us to thrive and is a form of </a:t>
            </a:r>
            <a:r>
              <a:rPr lang="en-US" sz="2800" dirty="0" err="1" smtClean="0">
                <a:solidFill>
                  <a:schemeClr val="bg1"/>
                </a:solidFill>
              </a:rPr>
              <a:t>Biomimicry</a:t>
            </a:r>
            <a:r>
              <a:rPr lang="en-US" sz="2800" dirty="0" smtClean="0">
                <a:solidFill>
                  <a:schemeClr val="bg1"/>
                </a:solidFill>
              </a:rPr>
              <a:t> (mimics nature).” –Jones/Cloud</a:t>
            </a:r>
          </a:p>
          <a:p>
            <a:pPr marL="514350" indent="-514350">
              <a:buFont typeface="+mj-lt"/>
              <a:buAutoNum type="arabicPeriod"/>
            </a:pPr>
            <a:r>
              <a:rPr lang="en-US" sz="2800" dirty="0" smtClean="0">
                <a:solidFill>
                  <a:schemeClr val="bg1"/>
                </a:solidFill>
              </a:rPr>
              <a:t>“Leveraging diversity through inclusion makes our lives possible.” –Jones/Cloud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EfS and CC </a:t>
            </a:r>
            <a:br>
              <a:rPr lang="en-US" dirty="0" smtClean="0"/>
            </a:br>
            <a:r>
              <a:rPr lang="en-US" dirty="0" smtClean="0"/>
              <a:t>Share the Following Attributes:</a:t>
            </a:r>
            <a:endParaRPr lang="en-US" dirty="0"/>
          </a:p>
        </p:txBody>
      </p:sp>
      <p:sp>
        <p:nvSpPr>
          <p:cNvPr id="3" name="Content Placeholder 2"/>
          <p:cNvSpPr>
            <a:spLocks noGrp="1"/>
          </p:cNvSpPr>
          <p:nvPr>
            <p:ph idx="1"/>
          </p:nvPr>
        </p:nvSpPr>
        <p:spPr/>
        <p:txBody>
          <a:bodyPr/>
          <a:lstStyle/>
          <a:p>
            <a:pPr>
              <a:buNone/>
            </a:pPr>
            <a:endParaRPr lang="en-US" sz="2800" dirty="0" smtClean="0"/>
          </a:p>
          <a:p>
            <a:pPr>
              <a:buNone/>
            </a:pPr>
            <a:r>
              <a:rPr lang="en-US" sz="2800" dirty="0" smtClean="0"/>
              <a:t>Learning to action:  emphasis on applied learning</a:t>
            </a:r>
          </a:p>
          <a:p>
            <a:pPr lvl="0"/>
            <a:r>
              <a:rPr lang="en-US" sz="2800" dirty="0" smtClean="0"/>
              <a:t>We can learn, and we can change things in the service of the future we want</a:t>
            </a:r>
          </a:p>
          <a:p>
            <a:pPr lvl="0"/>
            <a:r>
              <a:rPr lang="en-US" sz="2800" dirty="0" smtClean="0"/>
              <a:t>Focus on self assessment, continuous improvement, life-long learning, growth, and the growth mindset</a:t>
            </a:r>
          </a:p>
          <a:p>
            <a:pPr lvl="0"/>
            <a:r>
              <a:rPr lang="en-US" sz="2800" dirty="0" smtClean="0"/>
              <a:t>Reflective thinking and practice</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EfS and CC </a:t>
            </a:r>
            <a:br>
              <a:rPr lang="en-US" dirty="0" smtClean="0"/>
            </a:br>
            <a:r>
              <a:rPr lang="en-US" dirty="0" smtClean="0"/>
              <a:t>Share the Following Attributes:</a:t>
            </a:r>
            <a:endParaRPr lang="en-US" dirty="0"/>
          </a:p>
        </p:txBody>
      </p:sp>
      <p:sp>
        <p:nvSpPr>
          <p:cNvPr id="3" name="Content Placeholder 2"/>
          <p:cNvSpPr>
            <a:spLocks noGrp="1"/>
          </p:cNvSpPr>
          <p:nvPr>
            <p:ph idx="1"/>
          </p:nvPr>
        </p:nvSpPr>
        <p:spPr>
          <a:xfrm>
            <a:off x="457200" y="1600200"/>
            <a:ext cx="8382000" cy="4525963"/>
          </a:xfrm>
        </p:spPr>
        <p:txBody>
          <a:bodyPr/>
          <a:lstStyle/>
          <a:p>
            <a:pPr>
              <a:buNone/>
            </a:pPr>
            <a:r>
              <a:rPr lang="en-US" sz="2800" dirty="0" smtClean="0"/>
              <a:t>Learning to action:  emphasis on applied learning</a:t>
            </a:r>
          </a:p>
          <a:p>
            <a:pPr lvl="0"/>
            <a:r>
              <a:rPr lang="en-US" sz="2800" dirty="0" smtClean="0"/>
              <a:t>Meta-cognitive skill development: thinking about our thinking</a:t>
            </a:r>
          </a:p>
          <a:p>
            <a:pPr lvl="0"/>
            <a:r>
              <a:rPr lang="en-US" sz="2800" dirty="0" smtClean="0"/>
              <a:t>Thinking drives behavior and behavior causes results  </a:t>
            </a:r>
          </a:p>
          <a:p>
            <a:pPr lvl="0"/>
            <a:r>
              <a:rPr lang="en-US" sz="2800" dirty="0" smtClean="0"/>
              <a:t>Read the feedback </a:t>
            </a:r>
          </a:p>
          <a:p>
            <a:pPr lvl="0"/>
            <a:r>
              <a:rPr lang="en-US" sz="2800" dirty="0" smtClean="0"/>
              <a:t>We are all responsible for the difference we make</a:t>
            </a:r>
          </a:p>
          <a:p>
            <a:pPr lvl="0"/>
            <a:r>
              <a:rPr lang="en-US" sz="2800" dirty="0" smtClean="0"/>
              <a:t>Recognition that a system’s structure generates its behavior</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EfS and CC </a:t>
            </a:r>
            <a:br>
              <a:rPr lang="en-US" dirty="0" smtClean="0"/>
            </a:br>
            <a:r>
              <a:rPr lang="en-US" dirty="0" smtClean="0"/>
              <a:t>Share the Following Attributes:</a:t>
            </a:r>
            <a:endParaRPr lang="en-US" dirty="0"/>
          </a:p>
        </p:txBody>
      </p:sp>
      <p:sp>
        <p:nvSpPr>
          <p:cNvPr id="3" name="Content Placeholder 2"/>
          <p:cNvSpPr>
            <a:spLocks noGrp="1"/>
          </p:cNvSpPr>
          <p:nvPr>
            <p:ph idx="1"/>
          </p:nvPr>
        </p:nvSpPr>
        <p:spPr/>
        <p:txBody>
          <a:bodyPr/>
          <a:lstStyle/>
          <a:p>
            <a:pPr>
              <a:buNone/>
            </a:pPr>
            <a:r>
              <a:rPr lang="en-US" sz="2800" dirty="0" smtClean="0"/>
              <a:t>Learning to action:  emphasis on applied learning</a:t>
            </a:r>
          </a:p>
          <a:p>
            <a:pPr lvl="0"/>
            <a:r>
              <a:rPr lang="en-US" sz="2800" dirty="0" smtClean="0"/>
              <a:t>Richness is in the dynamics of the relationships between the parts </a:t>
            </a:r>
          </a:p>
          <a:p>
            <a:pPr lvl="0"/>
            <a:r>
              <a:rPr lang="en-US" sz="2800" dirty="0" smtClean="0"/>
              <a:t>The importance of surfacing and testing assumptions and mental models, biases, beliefs, and privileges</a:t>
            </a:r>
          </a:p>
          <a:p>
            <a:pPr lvl="0"/>
            <a:r>
              <a:rPr lang="en-US" sz="2800" dirty="0" smtClean="0"/>
              <a:t>The power of visioning and creativity in inventing the future we want</a:t>
            </a:r>
          </a:p>
          <a:p>
            <a:pPr lvl="0"/>
            <a:r>
              <a:rPr lang="en-US" sz="2800" dirty="0" smtClean="0"/>
              <a:t>CELEBRATION! </a:t>
            </a:r>
          </a:p>
          <a:p>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Collaboration Between</a:t>
            </a:r>
            <a:endParaRPr lang="en-US" dirty="0"/>
          </a:p>
        </p:txBody>
      </p:sp>
      <p:sp>
        <p:nvSpPr>
          <p:cNvPr id="3" name="Content Placeholder 2"/>
          <p:cNvSpPr>
            <a:spLocks noGrp="1"/>
          </p:cNvSpPr>
          <p:nvPr>
            <p:ph idx="1"/>
          </p:nvPr>
        </p:nvSpPr>
        <p:spPr>
          <a:xfrm>
            <a:off x="1752600" y="1295400"/>
            <a:ext cx="7162800" cy="4678363"/>
          </a:xfrm>
        </p:spPr>
        <p:txBody>
          <a:bodyPr/>
          <a:lstStyle/>
          <a:p>
            <a:pPr marL="0" indent="0">
              <a:spcBef>
                <a:spcPts val="0"/>
              </a:spcBef>
              <a:spcAft>
                <a:spcPts val="0"/>
              </a:spcAft>
              <a:buNone/>
            </a:pPr>
            <a:r>
              <a:rPr lang="en-US" dirty="0" smtClean="0">
                <a:solidFill>
                  <a:schemeClr val="accent2">
                    <a:lumMod val="75000"/>
                  </a:schemeClr>
                </a:solidFill>
              </a:rPr>
              <a:t>Jones and Associates Consulting, Inc. </a:t>
            </a:r>
            <a:r>
              <a:rPr lang="en-US" u="sng" dirty="0" smtClean="0">
                <a:solidFill>
                  <a:schemeClr val="accent1">
                    <a:lumMod val="50000"/>
                  </a:schemeClr>
                </a:solidFill>
                <a:hlinkClick r:id="rId2"/>
              </a:rPr>
              <a:t>www.jandaconsult.com</a:t>
            </a:r>
            <a:endParaRPr lang="en-US" u="sng" dirty="0" smtClean="0">
              <a:solidFill>
                <a:schemeClr val="accent1">
                  <a:lumMod val="50000"/>
                </a:schemeClr>
              </a:solidFill>
            </a:endParaRPr>
          </a:p>
          <a:p>
            <a:pPr marL="0" indent="0">
              <a:spcBef>
                <a:spcPts val="0"/>
              </a:spcBef>
              <a:spcAft>
                <a:spcPts val="0"/>
              </a:spcAft>
              <a:buNone/>
            </a:pPr>
            <a:endParaRPr lang="en-US" u="sng" dirty="0" smtClean="0">
              <a:solidFill>
                <a:schemeClr val="accent1">
                  <a:lumMod val="50000"/>
                </a:schemeClr>
              </a:solidFill>
            </a:endParaRPr>
          </a:p>
          <a:p>
            <a:pPr marL="0" indent="0">
              <a:spcBef>
                <a:spcPts val="0"/>
              </a:spcBef>
              <a:spcAft>
                <a:spcPts val="0"/>
              </a:spcAft>
              <a:buNone/>
            </a:pPr>
            <a:r>
              <a:rPr lang="en-US" dirty="0" smtClean="0">
                <a:solidFill>
                  <a:schemeClr val="accent2">
                    <a:lumMod val="75000"/>
                  </a:schemeClr>
                </a:solidFill>
              </a:rPr>
              <a:t>Marin Country Day School</a:t>
            </a:r>
          </a:p>
          <a:p>
            <a:pPr marL="0" indent="0">
              <a:spcBef>
                <a:spcPts val="0"/>
              </a:spcBef>
              <a:spcAft>
                <a:spcPts val="0"/>
              </a:spcAft>
              <a:buNone/>
            </a:pPr>
            <a:r>
              <a:rPr lang="en-US" dirty="0" smtClean="0">
                <a:solidFill>
                  <a:schemeClr val="accent2">
                    <a:lumMod val="75000"/>
                  </a:schemeClr>
                </a:solidFill>
                <a:hlinkClick r:id="rId3"/>
              </a:rPr>
              <a:t>www.mcds.org</a:t>
            </a:r>
            <a:endParaRPr lang="en-US" dirty="0" smtClean="0">
              <a:solidFill>
                <a:schemeClr val="accent2">
                  <a:lumMod val="75000"/>
                </a:schemeClr>
              </a:solidFill>
            </a:endParaRPr>
          </a:p>
          <a:p>
            <a:pPr marL="0" indent="0">
              <a:spcBef>
                <a:spcPts val="0"/>
              </a:spcBef>
              <a:spcAft>
                <a:spcPts val="0"/>
              </a:spcAft>
              <a:buNone/>
            </a:pPr>
            <a:endParaRPr lang="en-US" dirty="0" smtClean="0">
              <a:solidFill>
                <a:schemeClr val="accent2">
                  <a:lumMod val="75000"/>
                </a:schemeClr>
              </a:solidFill>
            </a:endParaRPr>
          </a:p>
          <a:p>
            <a:pPr marL="0" indent="0">
              <a:spcBef>
                <a:spcPts val="0"/>
              </a:spcBef>
              <a:spcAft>
                <a:spcPts val="0"/>
              </a:spcAft>
              <a:buNone/>
            </a:pPr>
            <a:r>
              <a:rPr lang="en-US" dirty="0" smtClean="0">
                <a:solidFill>
                  <a:schemeClr val="accent2">
                    <a:lumMod val="75000"/>
                  </a:schemeClr>
                </a:solidFill>
              </a:rPr>
              <a:t>The Cloud Institute </a:t>
            </a:r>
          </a:p>
          <a:p>
            <a:pPr marL="0" indent="0">
              <a:spcBef>
                <a:spcPts val="0"/>
              </a:spcBef>
              <a:spcAft>
                <a:spcPts val="0"/>
              </a:spcAft>
              <a:buNone/>
            </a:pPr>
            <a:r>
              <a:rPr lang="en-US" dirty="0" smtClean="0">
                <a:solidFill>
                  <a:schemeClr val="accent2">
                    <a:lumMod val="75000"/>
                  </a:schemeClr>
                </a:solidFill>
              </a:rPr>
              <a:t>for Sustainability Education</a:t>
            </a:r>
          </a:p>
          <a:p>
            <a:pPr marL="0" indent="0">
              <a:spcBef>
                <a:spcPts val="0"/>
              </a:spcBef>
              <a:spcAft>
                <a:spcPts val="0"/>
              </a:spcAft>
              <a:buNone/>
            </a:pPr>
            <a:r>
              <a:rPr lang="en-US" dirty="0" smtClean="0">
                <a:solidFill>
                  <a:schemeClr val="accent1">
                    <a:lumMod val="50000"/>
                  </a:schemeClr>
                </a:solidFill>
                <a:hlinkClick r:id="rId4"/>
              </a:rPr>
              <a:t>www.cloudinstitute.org</a:t>
            </a:r>
            <a:endParaRPr lang="en-US" dirty="0">
              <a:solidFill>
                <a:schemeClr val="accent1">
                  <a:lumMod val="50000"/>
                </a:schemeClr>
              </a:solidFill>
            </a:endParaRPr>
          </a:p>
        </p:txBody>
      </p:sp>
      <p:pic>
        <p:nvPicPr>
          <p:cNvPr id="4" name="Picture 9" descr="logo white boarder"/>
          <p:cNvPicPr>
            <a:picLocks noChangeAspect="1" noChangeArrowheads="1"/>
          </p:cNvPicPr>
          <p:nvPr/>
        </p:nvPicPr>
        <p:blipFill>
          <a:blip r:embed="rId5" cstate="print"/>
          <a:srcRect/>
          <a:stretch>
            <a:fillRect/>
          </a:stretch>
        </p:blipFill>
        <p:spPr bwMode="auto">
          <a:xfrm>
            <a:off x="381000" y="4343400"/>
            <a:ext cx="1368794" cy="1296988"/>
          </a:xfrm>
          <a:prstGeom prst="rect">
            <a:avLst/>
          </a:prstGeom>
          <a:noFill/>
          <a:ln w="9525">
            <a:noFill/>
            <a:miter lim="800000"/>
            <a:headEnd/>
            <a:tailEnd/>
          </a:ln>
        </p:spPr>
      </p:pic>
      <p:pic>
        <p:nvPicPr>
          <p:cNvPr id="5" name="Picture 11"/>
          <p:cNvPicPr>
            <a:picLocks noChangeAspect="1" noChangeArrowheads="1"/>
          </p:cNvPicPr>
          <p:nvPr/>
        </p:nvPicPr>
        <p:blipFill>
          <a:blip r:embed="rId6" cstate="print"/>
          <a:srcRect/>
          <a:stretch>
            <a:fillRect/>
          </a:stretch>
        </p:blipFill>
        <p:spPr bwMode="auto">
          <a:xfrm>
            <a:off x="533400" y="1371600"/>
            <a:ext cx="1066800" cy="1018309"/>
          </a:xfrm>
          <a:prstGeom prst="rect">
            <a:avLst/>
          </a:prstGeom>
          <a:noFill/>
          <a:ln w="9525" cap="flat" cmpd="sng" algn="ctr">
            <a:noFill/>
            <a:prstDash val="solid"/>
            <a:miter lim="800000"/>
            <a:headEnd/>
            <a:tailEnd/>
          </a:ln>
        </p:spPr>
      </p:pic>
      <p:pic>
        <p:nvPicPr>
          <p:cNvPr id="6" name="Picture 5"/>
          <p:cNvPicPr/>
          <p:nvPr/>
        </p:nvPicPr>
        <p:blipFill>
          <a:blip r:embed="rId7" cstate="print"/>
          <a:srcRect l="12656" t="8984" r="77891" b="81055"/>
          <a:stretch>
            <a:fillRect/>
          </a:stretch>
        </p:blipFill>
        <p:spPr bwMode="auto">
          <a:xfrm>
            <a:off x="457200" y="2514600"/>
            <a:ext cx="1295400"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Important Convergence</a:t>
            </a:r>
            <a:br>
              <a:rPr lang="en-US" dirty="0" smtClean="0"/>
            </a:br>
            <a:r>
              <a:rPr lang="en-US" sz="3600" dirty="0" smtClean="0"/>
              <a:t>A Work in Progress…</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solidFill>
                  <a:schemeClr val="bg1">
                    <a:lumMod val="75000"/>
                  </a:schemeClr>
                </a:solidFill>
              </a:rPr>
              <a:t>“The inclusion of diversity is required in order for us to thrive.”  -Jones</a:t>
            </a:r>
          </a:p>
          <a:p>
            <a:pPr marL="514350" indent="-514350">
              <a:buFont typeface="+mj-lt"/>
              <a:buAutoNum type="arabicPeriod"/>
            </a:pPr>
            <a:r>
              <a:rPr lang="en-US" sz="2800" dirty="0" smtClean="0"/>
              <a:t>“Diversity makes our lives possible.”  -Cloud</a:t>
            </a:r>
          </a:p>
          <a:p>
            <a:pPr marL="514350" indent="-514350">
              <a:buFont typeface="+mj-lt"/>
              <a:buAutoNum type="arabicPeriod"/>
            </a:pPr>
            <a:r>
              <a:rPr lang="en-US" sz="2800" dirty="0" smtClean="0">
                <a:solidFill>
                  <a:schemeClr val="bg1"/>
                </a:solidFill>
              </a:rPr>
              <a:t>“The inclusion of diversity is required in order for us to thrive and is a form of </a:t>
            </a:r>
            <a:r>
              <a:rPr lang="en-US" sz="2800" dirty="0" err="1" smtClean="0">
                <a:solidFill>
                  <a:schemeClr val="bg1"/>
                </a:solidFill>
              </a:rPr>
              <a:t>Biomimicry</a:t>
            </a:r>
            <a:r>
              <a:rPr lang="en-US" sz="2800" dirty="0" smtClean="0">
                <a:solidFill>
                  <a:schemeClr val="bg1"/>
                </a:solidFill>
              </a:rPr>
              <a:t> (mimics nature).” –Jones/Cloud</a:t>
            </a:r>
          </a:p>
          <a:p>
            <a:pPr marL="514350" indent="-514350">
              <a:buFont typeface="+mj-lt"/>
              <a:buAutoNum type="arabicPeriod"/>
            </a:pPr>
            <a:r>
              <a:rPr lang="en-US" sz="2800" dirty="0" smtClean="0">
                <a:solidFill>
                  <a:schemeClr val="bg1"/>
                </a:solidFill>
              </a:rPr>
              <a:t>“Leveraging diversity through inclusion makes our lives possible.” –Jones/Cloud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Important Convergence</a:t>
            </a:r>
            <a:br>
              <a:rPr lang="en-US" dirty="0" smtClean="0"/>
            </a:br>
            <a:r>
              <a:rPr lang="en-US" sz="3600" dirty="0" smtClean="0"/>
              <a:t>A Work in Progress…</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solidFill>
                  <a:schemeClr val="bg1">
                    <a:lumMod val="75000"/>
                  </a:schemeClr>
                </a:solidFill>
              </a:rPr>
              <a:t>“The inclusion of diversity is required in order for us to thrive.”  -Jones</a:t>
            </a:r>
          </a:p>
          <a:p>
            <a:pPr marL="514350" indent="-514350">
              <a:buFont typeface="+mj-lt"/>
              <a:buAutoNum type="arabicPeriod"/>
            </a:pPr>
            <a:r>
              <a:rPr lang="en-US" sz="2800" dirty="0" smtClean="0">
                <a:solidFill>
                  <a:schemeClr val="bg1">
                    <a:lumMod val="75000"/>
                  </a:schemeClr>
                </a:solidFill>
              </a:rPr>
              <a:t>“Diversity makes our lives possible.”  -Cloud</a:t>
            </a:r>
          </a:p>
          <a:p>
            <a:pPr marL="514350" indent="-514350">
              <a:buFont typeface="+mj-lt"/>
              <a:buAutoNum type="arabicPeriod"/>
            </a:pPr>
            <a:r>
              <a:rPr lang="en-US" sz="2800" dirty="0" smtClean="0">
                <a:solidFill>
                  <a:schemeClr val="tx1">
                    <a:lumMod val="95000"/>
                    <a:lumOff val="5000"/>
                  </a:schemeClr>
                </a:solidFill>
              </a:rPr>
              <a:t>“The inclusion of diversity is required in order for us to thrive and is a form of </a:t>
            </a:r>
            <a:r>
              <a:rPr lang="en-US" sz="2800" dirty="0" err="1" smtClean="0">
                <a:solidFill>
                  <a:schemeClr val="tx1">
                    <a:lumMod val="95000"/>
                    <a:lumOff val="5000"/>
                  </a:schemeClr>
                </a:solidFill>
              </a:rPr>
              <a:t>Biomimicry</a:t>
            </a:r>
            <a:r>
              <a:rPr lang="en-US" sz="2800" dirty="0" smtClean="0">
                <a:solidFill>
                  <a:schemeClr val="tx1">
                    <a:lumMod val="95000"/>
                    <a:lumOff val="5000"/>
                  </a:schemeClr>
                </a:solidFill>
              </a:rPr>
              <a:t> (mimics nature).” –Jones/Cloud</a:t>
            </a:r>
          </a:p>
          <a:p>
            <a:pPr marL="514350" indent="-514350">
              <a:buFont typeface="+mj-lt"/>
              <a:buAutoNum type="arabicPeriod"/>
            </a:pPr>
            <a:r>
              <a:rPr lang="en-US" sz="2800" dirty="0" smtClean="0">
                <a:solidFill>
                  <a:schemeClr val="bg1"/>
                </a:solidFill>
              </a:rPr>
              <a:t>“Leveraging diversity through inclusion makes our lives possible.” –Jones/Cloud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Important Convergence</a:t>
            </a:r>
            <a:br>
              <a:rPr lang="en-US" dirty="0" smtClean="0"/>
            </a:br>
            <a:r>
              <a:rPr lang="en-US" sz="3600" dirty="0" smtClean="0"/>
              <a:t>A Work in Progress…</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solidFill>
                  <a:schemeClr val="bg1">
                    <a:lumMod val="75000"/>
                  </a:schemeClr>
                </a:solidFill>
              </a:rPr>
              <a:t>“The inclusion of diversity is required in order for us to thrive.”  -Jones</a:t>
            </a:r>
          </a:p>
          <a:p>
            <a:pPr marL="514350" indent="-514350">
              <a:buFont typeface="+mj-lt"/>
              <a:buAutoNum type="arabicPeriod"/>
            </a:pPr>
            <a:r>
              <a:rPr lang="en-US" sz="2800" dirty="0" smtClean="0">
                <a:solidFill>
                  <a:schemeClr val="bg1">
                    <a:lumMod val="75000"/>
                  </a:schemeClr>
                </a:solidFill>
              </a:rPr>
              <a:t>“Diversity makes our lives possible.”  -Cloud</a:t>
            </a:r>
          </a:p>
          <a:p>
            <a:pPr marL="514350" indent="-514350">
              <a:buFont typeface="+mj-lt"/>
              <a:buAutoNum type="arabicPeriod"/>
            </a:pPr>
            <a:r>
              <a:rPr lang="en-US" sz="2800" dirty="0" smtClean="0">
                <a:solidFill>
                  <a:schemeClr val="bg1">
                    <a:lumMod val="75000"/>
                  </a:schemeClr>
                </a:solidFill>
              </a:rPr>
              <a:t>“The inclusion of diversity is required in order for us to thrive and is a form of </a:t>
            </a:r>
            <a:r>
              <a:rPr lang="en-US" sz="2800" dirty="0" err="1" smtClean="0">
                <a:solidFill>
                  <a:schemeClr val="bg1">
                    <a:lumMod val="75000"/>
                  </a:schemeClr>
                </a:solidFill>
              </a:rPr>
              <a:t>Biomimicry</a:t>
            </a:r>
            <a:r>
              <a:rPr lang="en-US" sz="2800" dirty="0" smtClean="0">
                <a:solidFill>
                  <a:schemeClr val="bg1">
                    <a:lumMod val="75000"/>
                  </a:schemeClr>
                </a:solidFill>
              </a:rPr>
              <a:t> (mimics nature).” –Jones/Cloud</a:t>
            </a:r>
            <a:endParaRPr lang="en-US" sz="2800" b="1" dirty="0" smtClean="0">
              <a:solidFill>
                <a:schemeClr val="bg1">
                  <a:lumMod val="75000"/>
                </a:schemeClr>
              </a:solidFill>
            </a:endParaRPr>
          </a:p>
          <a:p>
            <a:pPr marL="514350" indent="-514350">
              <a:buFont typeface="+mj-lt"/>
              <a:buAutoNum type="arabicPeriod"/>
            </a:pPr>
            <a:r>
              <a:rPr lang="en-US" dirty="0" smtClean="0">
                <a:solidFill>
                  <a:schemeClr val="tx1">
                    <a:lumMod val="95000"/>
                    <a:lumOff val="5000"/>
                  </a:schemeClr>
                </a:solidFill>
              </a:rPr>
              <a:t>“Leveraging diversity through inclusion makes our lives possible.” –Jones/Cloud</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Metaphor: the Iceberg</a:t>
            </a:r>
            <a:endParaRPr lang="en-US" dirty="0"/>
          </a:p>
        </p:txBody>
      </p:sp>
      <p:pic>
        <p:nvPicPr>
          <p:cNvPr id="4" name="Picture 5" descr="PPTIcebergGraph150.pct                                         0002675D Phoebus 1                      B191BFFC:"/>
          <p:cNvPicPr>
            <a:picLocks noChangeAspect="1" noChangeArrowheads="1"/>
          </p:cNvPicPr>
          <p:nvPr/>
        </p:nvPicPr>
        <p:blipFill>
          <a:blip r:embed="rId2" cstate="print"/>
          <a:srcRect/>
          <a:stretch>
            <a:fillRect/>
          </a:stretch>
        </p:blipFill>
        <p:spPr bwMode="auto">
          <a:xfrm>
            <a:off x="4800600" y="2362200"/>
            <a:ext cx="3908367" cy="3149600"/>
          </a:xfrm>
          <a:prstGeom prst="rect">
            <a:avLst/>
          </a:prstGeom>
          <a:noFill/>
          <a:ln w="9525">
            <a:noFill/>
            <a:miter lim="800000"/>
            <a:headEnd/>
            <a:tailEnd/>
          </a:ln>
        </p:spPr>
      </p:pic>
      <p:pic>
        <p:nvPicPr>
          <p:cNvPr id="5" name="Picture 4"/>
          <p:cNvPicPr/>
          <p:nvPr/>
        </p:nvPicPr>
        <p:blipFill>
          <a:blip r:embed="rId3" cstate="print"/>
          <a:srcRect l="4954" t="7171" r="2299" b="9163"/>
          <a:stretch>
            <a:fillRect/>
          </a:stretch>
        </p:blipFill>
        <p:spPr bwMode="auto">
          <a:xfrm>
            <a:off x="304800" y="2362200"/>
            <a:ext cx="4343400" cy="28660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600200"/>
            <a:ext cx="8686800" cy="4525963"/>
          </a:xfrm>
        </p:spPr>
        <p:txBody>
          <a:bodyPr/>
          <a:lstStyle/>
          <a:p>
            <a:pPr marL="0" indent="0" algn="ctr">
              <a:spcBef>
                <a:spcPts val="0"/>
              </a:spcBef>
              <a:buNone/>
            </a:pPr>
            <a:r>
              <a:rPr lang="en-US" sz="3600" dirty="0" smtClean="0"/>
              <a:t>“Everything is internally consistent </a:t>
            </a:r>
          </a:p>
          <a:p>
            <a:pPr marL="0" indent="0" algn="ctr">
              <a:spcBef>
                <a:spcPts val="0"/>
              </a:spcBef>
              <a:buNone/>
            </a:pPr>
            <a:r>
              <a:rPr lang="en-US" sz="3600" dirty="0" smtClean="0"/>
              <a:t>within the frame we are operating.”</a:t>
            </a:r>
          </a:p>
          <a:p>
            <a:pPr marL="0" indent="0" algn="ctr">
              <a:spcBef>
                <a:spcPts val="0"/>
              </a:spcBef>
              <a:buNone/>
            </a:pPr>
            <a:r>
              <a:rPr lang="en-US" dirty="0" smtClean="0"/>
              <a:t>					</a:t>
            </a:r>
            <a:r>
              <a:rPr lang="en-US" sz="2800" dirty="0" smtClean="0"/>
              <a:t>-Senge/EfS</a:t>
            </a:r>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r>
              <a:rPr lang="en-US" sz="3600" dirty="0" smtClean="0"/>
              <a:t>“Most people make sense to themselves.” </a:t>
            </a:r>
          </a:p>
          <a:p>
            <a:pPr marL="0" indent="0" algn="ctr">
              <a:spcBef>
                <a:spcPts val="0"/>
              </a:spcBef>
              <a:buNone/>
            </a:pPr>
            <a:r>
              <a:rPr lang="en-US" dirty="0" smtClean="0"/>
              <a:t>					</a:t>
            </a:r>
            <a:r>
              <a:rPr lang="en-US" sz="2800" dirty="0" smtClean="0"/>
              <a:t>-Jones/CC</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600200"/>
            <a:ext cx="8686800" cy="4525963"/>
          </a:xfrm>
        </p:spPr>
        <p:txBody>
          <a:bodyPr/>
          <a:lstStyle/>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r>
              <a:rPr lang="en-US" sz="3600" dirty="0" smtClean="0"/>
              <a:t>“It all begins with a change in thinking.” </a:t>
            </a:r>
          </a:p>
          <a:p>
            <a:pPr marL="0" indent="0" algn="ctr">
              <a:spcBef>
                <a:spcPts val="0"/>
              </a:spcBef>
              <a:buNone/>
            </a:pPr>
            <a:r>
              <a:rPr lang="en-US" dirty="0" smtClean="0"/>
              <a:t>					</a:t>
            </a:r>
            <a:r>
              <a:rPr lang="en-US" sz="2800" dirty="0" smtClean="0"/>
              <a:t>-Cloud/Jones/</a:t>
            </a:r>
            <a:r>
              <a:rPr lang="en-US" sz="2800" dirty="0" err="1" smtClean="0"/>
              <a:t>EfS</a:t>
            </a:r>
            <a:r>
              <a:rPr lang="en-US" sz="2800" dirty="0" smtClean="0"/>
              <a:t>/CC</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320A105E643846A1A44A0327A24897" ma:contentTypeVersion="4" ma:contentTypeDescription="Create a new document." ma:contentTypeScope="" ma:versionID="f6f3369a24e64bc532573f828d59c791">
  <xsd:schema xmlns:xsd="http://www.w3.org/2001/XMLSchema" xmlns:p="http://schemas.microsoft.com/office/2006/metadata/properties" xmlns:ns2="ecfd3f40-7038-4d95-914a-67c74f7bb35e" targetNamespace="http://schemas.microsoft.com/office/2006/metadata/properties" ma:root="true" ma:fieldsID="c2d5c27346cf7bc277bb468c3967d8fa" ns2:_="">
    <xsd:import namespace="ecfd3f40-7038-4d95-914a-67c74f7bb35e"/>
    <xsd:element name="properties">
      <xsd:complexType>
        <xsd:sequence>
          <xsd:element name="documentManagement">
            <xsd:complexType>
              <xsd:all>
                <xsd:element ref="ns2:Workshop_x0020_Type" minOccurs="0"/>
                <xsd:element ref="ns2:Notes0" minOccurs="0"/>
              </xsd:all>
            </xsd:complexType>
          </xsd:element>
        </xsd:sequence>
      </xsd:complexType>
    </xsd:element>
  </xsd:schema>
  <xsd:schema xmlns:xsd="http://www.w3.org/2001/XMLSchema" xmlns:dms="http://schemas.microsoft.com/office/2006/documentManagement/types" targetNamespace="ecfd3f40-7038-4d95-914a-67c74f7bb35e" elementFormDefault="qualified">
    <xsd:import namespace="http://schemas.microsoft.com/office/2006/documentManagement/types"/>
    <xsd:element name="Workshop_x0020_Type" ma:index="8" nillable="true" ma:displayName="Doc Type" ma:format="Dropdown" ma:internalName="Workshop_x0020_Type">
      <xsd:simpleType>
        <xsd:restriction base="dms:Choice">
          <xsd:enumeration value="01. Cloud Basics"/>
          <xsd:enumeration value="02. Intro Workshop"/>
          <xsd:enumeration value="03. Client Tools"/>
          <xsd:enumeration value="04. Custom PPTs"/>
          <xsd:enumeration value="05. Rubrics"/>
          <xsd:enumeration value="06. Student Assessments"/>
        </xsd:restriction>
      </xsd:simpleType>
    </xsd:element>
    <xsd:element name="Notes0" ma:index="9" nillable="true" ma:displayName="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Workshop_x0020_Type xmlns="ecfd3f40-7038-4d95-914a-67c74f7bb35e">02. Intro Workshop</Workshop_x0020_Type>
    <Notes0 xmlns="ecfd3f40-7038-4d95-914a-67c74f7bb35e">Full One Day Workshop PPT Presentation </Notes0>
  </documentManagement>
</p:properties>
</file>

<file path=customXml/itemProps1.xml><?xml version="1.0" encoding="utf-8"?>
<ds:datastoreItem xmlns:ds="http://schemas.openxmlformats.org/officeDocument/2006/customXml" ds:itemID="{F04CA7DD-844E-44B9-8C4F-63317468E1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d3f40-7038-4d95-914a-67c74f7bb35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713A8BF-13ED-4C56-A0BA-4A51D01C7C55}">
  <ds:schemaRefs>
    <ds:schemaRef ds:uri="http://schemas.microsoft.com/sharepoint/v3/contenttype/forms"/>
  </ds:schemaRefs>
</ds:datastoreItem>
</file>

<file path=customXml/itemProps3.xml><?xml version="1.0" encoding="utf-8"?>
<ds:datastoreItem xmlns:ds="http://schemas.openxmlformats.org/officeDocument/2006/customXml" ds:itemID="{18A7D603-E03D-4F75-9215-D923A16D0FC4}">
  <ds:schemaRefs>
    <ds:schemaRef ds:uri="http://schemas.microsoft.com/office/2006/metadata/longProperties"/>
  </ds:schemaRefs>
</ds:datastoreItem>
</file>

<file path=customXml/itemProps4.xml><?xml version="1.0" encoding="utf-8"?>
<ds:datastoreItem xmlns:ds="http://schemas.openxmlformats.org/officeDocument/2006/customXml" ds:itemID="{9B147AED-AA71-4CAC-9047-806A29758579}">
  <ds:schemaRefs>
    <ds:schemaRef ds:uri="http://schemas.microsoft.com/office/2006/metadata/properties"/>
    <ds:schemaRef ds:uri="ecfd3f40-7038-4d95-914a-67c74f7bb35e"/>
  </ds:schemaRefs>
</ds:datastoreItem>
</file>

<file path=docProps/app.xml><?xml version="1.0" encoding="utf-8"?>
<Properties xmlns="http://schemas.openxmlformats.org/officeDocument/2006/extended-properties" xmlns:vt="http://schemas.openxmlformats.org/officeDocument/2006/docPropsVTypes">
  <Template/>
  <TotalTime>6555</TotalTime>
  <Words>1306</Words>
  <Application>Microsoft Office PowerPoint</Application>
  <PresentationFormat>On-screen Show (4:3)</PresentationFormat>
  <Paragraphs>188</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1_Default Design</vt:lpstr>
      <vt:lpstr>Education for Sustainability (EfS)  and Cultural Competency (CC):  Where are the Connections?</vt:lpstr>
      <vt:lpstr>The Most Important Convergence A Work in Progress…</vt:lpstr>
      <vt:lpstr>The Most Important Convergence A Work in Progress…</vt:lpstr>
      <vt:lpstr>The Most Important Convergence A Work in Progress…</vt:lpstr>
      <vt:lpstr>The Most Important Convergence A Work in Progress…</vt:lpstr>
      <vt:lpstr>The Most Important Convergence A Work in Progress…</vt:lpstr>
      <vt:lpstr>Shared Metaphor: the Iceberg</vt:lpstr>
      <vt:lpstr>Slide 8</vt:lpstr>
      <vt:lpstr>Slide 9</vt:lpstr>
      <vt:lpstr>Shared Metaphor:  the Ladder of Inference</vt:lpstr>
      <vt:lpstr>The Four Elements of Cultural Competence</vt:lpstr>
      <vt:lpstr>Standard: A. Cultural Preservation and Transformation</vt:lpstr>
      <vt:lpstr>Standard: B. Responsible Local/Global Citizenship</vt:lpstr>
      <vt:lpstr>Standard: C. The Dynamics of Systems &amp; Change</vt:lpstr>
      <vt:lpstr>Standard: D. Sustainable  Economics</vt:lpstr>
      <vt:lpstr>Standard: E. Healthy  Commons</vt:lpstr>
      <vt:lpstr>Standard: F. Natural Laws and Ecological Principles</vt:lpstr>
      <vt:lpstr>Standard: G. Inventing and Affecting the Future</vt:lpstr>
      <vt:lpstr>Standard: H. Multiple  Perspectives</vt:lpstr>
      <vt:lpstr>Standard: I. A Sense  of Place</vt:lpstr>
      <vt:lpstr>Slide 21</vt:lpstr>
      <vt:lpstr> Curriculum Applications</vt:lpstr>
      <vt:lpstr>EfS &amp; CC: Shared Philosophies</vt:lpstr>
      <vt:lpstr>EfS &amp; CC: Shared Philosophies</vt:lpstr>
      <vt:lpstr>EfS &amp; CC: Shared  Instructional Practices </vt:lpstr>
      <vt:lpstr>EfS &amp; CC: Shared  Instructional Practices </vt:lpstr>
      <vt:lpstr>EfS &amp; CC: Shared  Instructional Practices </vt:lpstr>
      <vt:lpstr>EfS &amp; CC: Shared  Instructional Practices </vt:lpstr>
      <vt:lpstr>EfS &amp; CC: Shared  Organizational Practices </vt:lpstr>
      <vt:lpstr>EfS and CC  Share the Following Attributes:</vt:lpstr>
      <vt:lpstr>EfS and CC  Share the Following Attributes:</vt:lpstr>
      <vt:lpstr>EfS and CC  Share the Following Attributes:</vt:lpstr>
      <vt:lpstr>A Collaboration Between</vt:lpstr>
    </vt:vector>
  </TitlesOfParts>
  <Company>Cloud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One Day Presentation</dc:title>
  <dc:creator>leah Mayor</dc:creator>
  <cp:lastModifiedBy>jaimie</cp:lastModifiedBy>
  <cp:revision>235</cp:revision>
  <dcterms:created xsi:type="dcterms:W3CDTF">2011-05-06T14:51:30Z</dcterms:created>
  <dcterms:modified xsi:type="dcterms:W3CDTF">2011-10-07T13:16:24Z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0">
    <vt:lpwstr/>
  </property>
  <property fmtid="{D5CDD505-2E9C-101B-9397-08002B2CF9AE}" pid="4" name="Subject">
    <vt:lpwstr/>
  </property>
  <property fmtid="{D5CDD505-2E9C-101B-9397-08002B2CF9AE}" pid="5" name="Keywords">
    <vt:lpwstr/>
  </property>
  <property fmtid="{D5CDD505-2E9C-101B-9397-08002B2CF9AE}" pid="6" name="_Author">
    <vt:lpwstr>leah Mayor</vt:lpwstr>
  </property>
  <property fmtid="{D5CDD505-2E9C-101B-9397-08002B2CF9AE}" pid="7" name="_Category">
    <vt:lpwstr/>
  </property>
  <property fmtid="{D5CDD505-2E9C-101B-9397-08002B2CF9AE}" pid="8" name="Slides">
    <vt:lpwstr>121</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y fmtid="{D5CDD505-2E9C-101B-9397-08002B2CF9AE}" pid="13" name="Order">
    <vt:lpwstr>23100.0000000000</vt:lpwstr>
  </property>
</Properties>
</file>